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9"/>
  </p:notesMasterIdLst>
  <p:sldIdLst>
    <p:sldId id="330" r:id="rId6"/>
    <p:sldId id="310" r:id="rId7"/>
    <p:sldId id="315" r:id="rId8"/>
    <p:sldId id="311" r:id="rId9"/>
    <p:sldId id="331" r:id="rId10"/>
    <p:sldId id="332" r:id="rId11"/>
    <p:sldId id="344" r:id="rId12"/>
    <p:sldId id="312" r:id="rId13"/>
    <p:sldId id="313" r:id="rId14"/>
    <p:sldId id="314" r:id="rId15"/>
    <p:sldId id="318" r:id="rId16"/>
    <p:sldId id="319" r:id="rId17"/>
    <p:sldId id="320" r:id="rId18"/>
    <p:sldId id="316" r:id="rId19"/>
    <p:sldId id="317" r:id="rId20"/>
    <p:sldId id="339" r:id="rId21"/>
    <p:sldId id="341" r:id="rId22"/>
    <p:sldId id="343" r:id="rId23"/>
    <p:sldId id="321" r:id="rId24"/>
    <p:sldId id="322" r:id="rId25"/>
    <p:sldId id="345" r:id="rId26"/>
    <p:sldId id="346" r:id="rId27"/>
    <p:sldId id="334" r:id="rId28"/>
    <p:sldId id="335" r:id="rId29"/>
    <p:sldId id="336" r:id="rId30"/>
    <p:sldId id="347" r:id="rId31"/>
    <p:sldId id="348" r:id="rId32"/>
    <p:sldId id="338" r:id="rId33"/>
    <p:sldId id="349" r:id="rId34"/>
    <p:sldId id="323" r:id="rId35"/>
    <p:sldId id="324" r:id="rId36"/>
    <p:sldId id="329" r:id="rId37"/>
    <p:sldId id="32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259BEB0A-9B18-694B-99AB-94F69A9B54AD}">
          <p14:sldIdLst>
            <p14:sldId id="330"/>
          </p14:sldIdLst>
        </p14:section>
        <p14:section name="Section Slides" id="{DA6DE986-54FF-4F47-91B8-2576063C652D}">
          <p14:sldIdLst>
            <p14:sldId id="310"/>
            <p14:sldId id="315"/>
            <p14:sldId id="311"/>
            <p14:sldId id="331"/>
            <p14:sldId id="332"/>
            <p14:sldId id="344"/>
            <p14:sldId id="312"/>
            <p14:sldId id="313"/>
            <p14:sldId id="314"/>
            <p14:sldId id="318"/>
            <p14:sldId id="319"/>
            <p14:sldId id="320"/>
            <p14:sldId id="316"/>
            <p14:sldId id="317"/>
            <p14:sldId id="339"/>
            <p14:sldId id="341"/>
            <p14:sldId id="343"/>
            <p14:sldId id="321"/>
            <p14:sldId id="322"/>
            <p14:sldId id="345"/>
            <p14:sldId id="346"/>
            <p14:sldId id="334"/>
            <p14:sldId id="335"/>
            <p14:sldId id="336"/>
            <p14:sldId id="347"/>
            <p14:sldId id="348"/>
            <p14:sldId id="338"/>
            <p14:sldId id="349"/>
            <p14:sldId id="323"/>
            <p14:sldId id="324"/>
            <p14:sldId id="329"/>
          </p14:sldIdLst>
        </p14:section>
        <p14:section name="Cover Slides" id="{A32306D7-2E17-4FCA-8A4E-FB4FE8328081}">
          <p14:sldIdLst>
            <p14:sldId id="3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Woo" initials="HW" lastIdx="1" clrIdx="0">
    <p:extLst>
      <p:ext uri="{19B8F6BF-5375-455C-9EA6-DF929625EA0E}">
        <p15:presenceInfo xmlns:p15="http://schemas.microsoft.com/office/powerpoint/2012/main" userId="S::helena.woo@uts.edu.au::84ffa4a4-9cb2-4822-a498-72962478cf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3814" autoAdjust="0"/>
  </p:normalViewPr>
  <p:slideViewPr>
    <p:cSldViewPr snapToGrid="0" snapToObjects="1">
      <p:cViewPr varScale="1">
        <p:scale>
          <a:sx n="71" d="100"/>
          <a:sy n="71" d="100"/>
        </p:scale>
        <p:origin x="66" y="129"/>
      </p:cViewPr>
      <p:guideLst/>
    </p:cSldViewPr>
  </p:slideViewPr>
  <p:outlineViewPr>
    <p:cViewPr>
      <p:scale>
        <a:sx n="33" d="100"/>
        <a:sy n="33" d="100"/>
      </p:scale>
      <p:origin x="0" y="-13608"/>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1" d="100"/>
          <a:sy n="111" d="100"/>
        </p:scale>
        <p:origin x="228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27BE0-8D26-2C46-B592-87513771FDEF}" type="datetimeFigureOut">
              <a:rPr lang="en-US" smtClean="0"/>
              <a:t>10/20/2022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64B19-607B-B942-B14B-DB932692D378}" type="slidenum">
              <a:rPr lang="en-US" smtClean="0"/>
              <a:t>‹#›</a:t>
            </a:fld>
            <a:endParaRPr lang="en-US"/>
          </a:p>
        </p:txBody>
      </p:sp>
    </p:spTree>
    <p:extLst>
      <p:ext uri="{BB962C8B-B14F-4D97-AF65-F5344CB8AC3E}">
        <p14:creationId xmlns:p14="http://schemas.microsoft.com/office/powerpoint/2010/main" val="101514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Hello, everyone, I am Sheng Xiang from the University of Technology Sydney. Today I am very glad to introduce our work, temporal and heterogeneous graph neural network for financial time series prediction.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a:t>
            </a:fld>
            <a:endParaRPr lang="en-US"/>
          </a:p>
        </p:txBody>
      </p:sp>
    </p:spTree>
    <p:extLst>
      <p:ext uri="{BB962C8B-B14F-4D97-AF65-F5344CB8AC3E}">
        <p14:creationId xmlns:p14="http://schemas.microsoft.com/office/powerpoint/2010/main" val="3050361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For example, modeling the supply chain relationships of entities into knowledge graphs and using graph convolution networks can help predict stock movements. Leverage attentional graph neural network on the connections constructed by social media texts and company correlations. Some researchers leverage multi-modality graph neural network on the connections constructed by historical price series, media news, and associated events.</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11</a:t>
            </a:fld>
            <a:endParaRPr lang="en-US"/>
          </a:p>
        </p:txBody>
      </p:sp>
    </p:spTree>
    <p:extLst>
      <p:ext uri="{BB962C8B-B14F-4D97-AF65-F5344CB8AC3E}">
        <p14:creationId xmlns:p14="http://schemas.microsoft.com/office/powerpoint/2010/main" val="125954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However, generating relation graphs of entities is very challenging because it is fluctuate, noisy, and dynamically changed. For example, financial knowledge graphs mainly include the supply chain, primary business and investment relations of entities, which is labeled by domain experts or extracted from unstructured texts. But different experts have different knowledge background which may lead to different relation graphs. Besides, the current nature language processing (NLP) techniques are still facing significant shortcomings in high accuracy relation extraction. In other words, the relations may be misled by either text news or inaccurate extracting models. In addition, these relations may dynamically change in time series. For example, the main business of a company would change according to the market demands. And the supply chain graph would be upgraded because of the technique evolution. Existing graph learning price prediction methods are inevitably suboptimal in learning these fluctuate and dynamical situations.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12</a:t>
            </a:fld>
            <a:endParaRPr lang="en-US"/>
          </a:p>
        </p:txBody>
      </p:sp>
    </p:spTree>
    <p:extLst>
      <p:ext uri="{BB962C8B-B14F-4D97-AF65-F5344CB8AC3E}">
        <p14:creationId xmlns:p14="http://schemas.microsoft.com/office/powerpoint/2010/main" val="820286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 address the above challenges, we propose a novel temporal and heterogeneous graph neural network-based method for financial time series prediction. This approach needs to aggregate messages from dynamic and heterogeneous neighbor nodes and make predictions for each listed company.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13</a:t>
            </a:fld>
            <a:endParaRPr lang="en-US"/>
          </a:p>
        </p:txBody>
      </p:sp>
    </p:spTree>
    <p:extLst>
      <p:ext uri="{BB962C8B-B14F-4D97-AF65-F5344CB8AC3E}">
        <p14:creationId xmlns:p14="http://schemas.microsoft.com/office/powerpoint/2010/main" val="1504153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is our proposed method.</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14</a:t>
            </a:fld>
            <a:endParaRPr lang="en-US"/>
          </a:p>
        </p:txBody>
      </p:sp>
    </p:spTree>
    <p:extLst>
      <p:ext uri="{BB962C8B-B14F-4D97-AF65-F5344CB8AC3E}">
        <p14:creationId xmlns:p14="http://schemas.microsoft.com/office/powerpoint/2010/main" val="3436295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first introduce the main framework of our proposed THGNN, then we will introduce each component. </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15</a:t>
            </a:fld>
            <a:endParaRPr lang="en-US"/>
          </a:p>
        </p:txBody>
      </p:sp>
    </p:spTree>
    <p:extLst>
      <p:ext uri="{BB962C8B-B14F-4D97-AF65-F5344CB8AC3E}">
        <p14:creationId xmlns:p14="http://schemas.microsoft.com/office/powerpoint/2010/main" val="1334008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 first part is the generation of a dynamic stock correlation graph, which builds dynamic relations for stocks in the market every trading day. Specifically, we have three steps to directly model the relations of price time series of entities based on historical data. And represent them in a temporal and heterogeneous company relational graph.</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16</a:t>
            </a:fld>
            <a:endParaRPr lang="en-US"/>
          </a:p>
        </p:txBody>
      </p:sp>
    </p:spTree>
    <p:extLst>
      <p:ext uri="{BB962C8B-B14F-4D97-AF65-F5344CB8AC3E}">
        <p14:creationId xmlns:p14="http://schemas.microsoft.com/office/powerpoint/2010/main" val="2194382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100" dirty="0">
                <a:effectLst/>
                <a:latin typeface="等线" panose="02010600030101010101" pitchFamily="2" charset="-122"/>
                <a:cs typeface="Times New Roman" panose="02020603050405020304" pitchFamily="18" charset="0"/>
              </a:rPr>
              <a:t>After obtaining the company relational graph, we leverage sequential transformers to encode the historical prices, which is illustrated in the right figure. In this part, we select a temporal node and its neighbor nodes to encode the historical price information. It should be noticed that all the encoders share their parameters.</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17</a:t>
            </a:fld>
            <a:endParaRPr lang="en-US"/>
          </a:p>
        </p:txBody>
      </p:sp>
    </p:spTree>
    <p:extLst>
      <p:ext uri="{BB962C8B-B14F-4D97-AF65-F5344CB8AC3E}">
        <p14:creationId xmlns:p14="http://schemas.microsoft.com/office/powerpoint/2010/main" val="294743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100" dirty="0">
                <a:effectLst/>
                <a:latin typeface="等线" panose="02010600030101010101" pitchFamily="2" charset="-122"/>
                <a:cs typeface="Times New Roman" panose="02020603050405020304" pitchFamily="18" charset="0"/>
              </a:rPr>
              <a:t>Then, we update each company</a:t>
            </a:r>
            <a:r>
              <a:rPr lang="zh-CN" altLang="zh-CN" sz="1800" kern="100" dirty="0">
                <a:effectLst/>
                <a:ea typeface="等线" panose="02010600030101010101" pitchFamily="2" charset="-122"/>
                <a:cs typeface="Times New Roman" panose="02020603050405020304" pitchFamily="18" charset="0"/>
              </a:rPr>
              <a:t>’</a:t>
            </a:r>
            <a:r>
              <a:rPr lang="en-US" altLang="zh-CN" sz="1800" kern="100" dirty="0">
                <a:effectLst/>
                <a:ea typeface="等线" panose="02010600030101010101" pitchFamily="2" charset="-122"/>
                <a:cs typeface="Times New Roman" panose="02020603050405020304" pitchFamily="18" charset="0"/>
              </a:rPr>
              <a:t>s representations by aggregating information from their neighbors in company relational graphs in two steps. The first step is a time-aware graph attention mechanism. The second is a heterogeneous graph attention mechanism. The c figure shows the temporal graph attention layer, which adaptively calculates the importance of the neighbors and aggregates the information according to the neighbors</a:t>
            </a:r>
            <a:r>
              <a:rPr lang="zh-CN" altLang="zh-CN" sz="1800" kern="100" dirty="0">
                <a:effectLst/>
                <a:ea typeface="等线" panose="02010600030101010101" pitchFamily="2" charset="-122"/>
                <a:cs typeface="Times New Roman" panose="02020603050405020304" pitchFamily="18" charset="0"/>
              </a:rPr>
              <a:t>’</a:t>
            </a:r>
            <a:r>
              <a:rPr lang="en-US" altLang="zh-CN" sz="1800" kern="100" dirty="0">
                <a:effectLst/>
                <a:ea typeface="等线" panose="02010600030101010101" pitchFamily="2" charset="-122"/>
                <a:cs typeface="Times New Roman" panose="02020603050405020304" pitchFamily="18" charset="0"/>
              </a:rPr>
              <a:t> importance. Then, the d figure shows the heterogeneous graph attention layer, which adaptively calculates the importance and aggregates information from different types of neighbors. Then, we leverage a multi-layer perceptron to give the prediction of each stock</a:t>
            </a:r>
            <a:r>
              <a:rPr lang="zh-CN" altLang="zh-CN" sz="1800" kern="100" dirty="0">
                <a:effectLst/>
                <a:ea typeface="等线" panose="02010600030101010101" pitchFamily="2" charset="-122"/>
                <a:cs typeface="Times New Roman" panose="02020603050405020304" pitchFamily="18" charset="0"/>
              </a:rPr>
              <a:t>’</a:t>
            </a:r>
            <a:r>
              <a:rPr lang="en-US" altLang="zh-CN" sz="1800" kern="100" dirty="0">
                <a:effectLst/>
                <a:ea typeface="等线" panose="02010600030101010101" pitchFamily="2" charset="-122"/>
                <a:cs typeface="Times New Roman" panose="02020603050405020304" pitchFamily="18" charset="0"/>
              </a:rPr>
              <a:t>s future movement.</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18</a:t>
            </a:fld>
            <a:endParaRPr lang="en-US"/>
          </a:p>
        </p:txBody>
      </p:sp>
    </p:spTree>
    <p:extLst>
      <p:ext uri="{BB962C8B-B14F-4D97-AF65-F5344CB8AC3E}">
        <p14:creationId xmlns:p14="http://schemas.microsoft.com/office/powerpoint/2010/main" val="2512784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is our experiments.</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19</a:t>
            </a:fld>
            <a:endParaRPr lang="en-US"/>
          </a:p>
        </p:txBody>
      </p:sp>
    </p:spTree>
    <p:extLst>
      <p:ext uri="{BB962C8B-B14F-4D97-AF65-F5344CB8AC3E}">
        <p14:creationId xmlns:p14="http://schemas.microsoft.com/office/powerpoint/2010/main" val="3883129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experiments are conducted in both the Unite States and China’s stock markets by choosing the constituted entities in S &amp; P 500 and CSI 300 index. The historical price data from 2016 to 2021 are chosen as our datasets. In addition to historical price data, our input data also includes company relation graphs, which are generated by the stock price correlation matrix.</a:t>
            </a:r>
          </a:p>
          <a:p>
            <a:r>
              <a:rPr lang="en-US" altLang="zh-CN" dirty="0"/>
              <a:t>As to Trading protocol, we use the daily buy-hold-sell trading strategy to evaluate the performance of stock movement prediction methods in terms of returns. During each trading day of the test period, we use simulated stock traders to predict transactions:</a:t>
            </a:r>
          </a:p>
          <a:p>
            <a:endParaRPr lang="en-US" altLang="zh-CN" dirty="0"/>
          </a:p>
        </p:txBody>
      </p:sp>
      <p:sp>
        <p:nvSpPr>
          <p:cNvPr id="4" name="灯片编号占位符 3"/>
          <p:cNvSpPr>
            <a:spLocks noGrp="1"/>
          </p:cNvSpPr>
          <p:nvPr>
            <p:ph type="sldNum" sz="quarter" idx="5"/>
          </p:nvPr>
        </p:nvSpPr>
        <p:spPr/>
        <p:txBody>
          <a:bodyPr/>
          <a:lstStyle/>
          <a:p>
            <a:fld id="{11364B19-607B-B942-B14B-DB932692D378}" type="slidenum">
              <a:rPr lang="en-US" smtClean="0"/>
              <a:t>20</a:t>
            </a:fld>
            <a:endParaRPr lang="en-US"/>
          </a:p>
        </p:txBody>
      </p:sp>
    </p:spTree>
    <p:extLst>
      <p:ext uri="{BB962C8B-B14F-4D97-AF65-F5344CB8AC3E}">
        <p14:creationId xmlns:p14="http://schemas.microsoft.com/office/powerpoint/2010/main" val="57434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Im</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going to introduce our work by four parts. Firstly, the background, then follows method and experiments. And finally, several conclusions.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2</a:t>
            </a:fld>
            <a:endParaRPr lang="en-US"/>
          </a:p>
        </p:txBody>
      </p:sp>
    </p:spTree>
    <p:extLst>
      <p:ext uri="{BB962C8B-B14F-4D97-AF65-F5344CB8AC3E}">
        <p14:creationId xmlns:p14="http://schemas.microsoft.com/office/powerpoint/2010/main" val="2099559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 the trading day </a:t>
            </a:r>
            <a:r>
              <a:rPr lang="zh-CN" altLang="en-US" dirty="0"/>
              <a:t>𝑡 </a:t>
            </a:r>
            <a:r>
              <a:rPr lang="en-US" altLang="zh-CN" dirty="0"/>
              <a:t>closes, traders use this method to get the prediction score, that is, the ranking of the predicted rate of return of each stock.</a:t>
            </a:r>
          </a:p>
          <a:p>
            <a:r>
              <a:rPr lang="en-US" altLang="zh-CN" dirty="0"/>
              <a:t>When the trading day </a:t>
            </a:r>
            <a:r>
              <a:rPr lang="zh-CN" altLang="en-US" dirty="0"/>
              <a:t>𝑡 </a:t>
            </a:r>
            <a:r>
              <a:rPr lang="en-US" altLang="zh-CN" dirty="0"/>
              <a:t>+ 1 opens: the trader sells the stock bought on the trading day </a:t>
            </a:r>
            <a:r>
              <a:rPr lang="zh-CN" altLang="en-US" dirty="0"/>
              <a:t>𝑡</a:t>
            </a:r>
            <a:r>
              <a:rPr lang="en-US" altLang="zh-CN" dirty="0"/>
              <a:t>. Meanwhile, traders buy stocks with high expected returns, that is, the stocks with top-</a:t>
            </a:r>
            <a:r>
              <a:rPr lang="zh-CN" altLang="en-US" dirty="0"/>
              <a:t>𝑘 </a:t>
            </a:r>
            <a:r>
              <a:rPr lang="en-US" altLang="zh-CN" dirty="0"/>
              <a:t>scores.</a:t>
            </a:r>
          </a:p>
          <a:p>
            <a:r>
              <a:rPr lang="en-US" altLang="zh-CN" dirty="0"/>
              <a:t>Please note that if a stock is continuously rated with the highest expected return, the trader holds the stock.</a:t>
            </a:r>
          </a:p>
        </p:txBody>
      </p:sp>
      <p:sp>
        <p:nvSpPr>
          <p:cNvPr id="4" name="灯片编号占位符 3"/>
          <p:cNvSpPr>
            <a:spLocks noGrp="1"/>
          </p:cNvSpPr>
          <p:nvPr>
            <p:ph type="sldNum" sz="quarter" idx="5"/>
          </p:nvPr>
        </p:nvSpPr>
        <p:spPr/>
        <p:txBody>
          <a:bodyPr/>
          <a:lstStyle/>
          <a:p>
            <a:fld id="{11364B19-607B-B942-B14B-DB932692D378}" type="slidenum">
              <a:rPr lang="en-US" smtClean="0"/>
              <a:t>21</a:t>
            </a:fld>
            <a:endParaRPr lang="en-US"/>
          </a:p>
        </p:txBody>
      </p:sp>
    </p:spTree>
    <p:extLst>
      <p:ext uri="{BB962C8B-B14F-4D97-AF65-F5344CB8AC3E}">
        <p14:creationId xmlns:p14="http://schemas.microsoft.com/office/powerpoint/2010/main" val="559825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compared our proposed method with state-of-the-art sequential-based models as well as the graph-based approaches. They are 1) Non-graph-based Methods, includes LSTM [17], GRU [11], Transformer [39], </a:t>
            </a:r>
            <a:r>
              <a:rPr lang="en-US" altLang="zh-CN" dirty="0" err="1"/>
              <a:t>eLSTM</a:t>
            </a:r>
            <a:r>
              <a:rPr lang="en-US" altLang="zh-CN" dirty="0"/>
              <a:t> [24]. 2) Graph-based Methods.</a:t>
            </a:r>
          </a:p>
          <a:p>
            <a:endParaRPr lang="en-US" altLang="zh-CN" dirty="0"/>
          </a:p>
          <a:p>
            <a:r>
              <a:rPr lang="en-US" altLang="zh-CN" dirty="0"/>
              <a:t>Besides, we use seven popular evaluating metrics to comprehensively evaluate the performance.</a:t>
            </a:r>
          </a:p>
        </p:txBody>
      </p:sp>
      <p:sp>
        <p:nvSpPr>
          <p:cNvPr id="4" name="灯片编号占位符 3"/>
          <p:cNvSpPr>
            <a:spLocks noGrp="1"/>
          </p:cNvSpPr>
          <p:nvPr>
            <p:ph type="sldNum" sz="quarter" idx="5"/>
          </p:nvPr>
        </p:nvSpPr>
        <p:spPr/>
        <p:txBody>
          <a:bodyPr/>
          <a:lstStyle/>
          <a:p>
            <a:fld id="{11364B19-607B-B942-B14B-DB932692D378}" type="slidenum">
              <a:rPr lang="en-US" smtClean="0"/>
              <a:t>22</a:t>
            </a:fld>
            <a:endParaRPr lang="en-US"/>
          </a:p>
        </p:txBody>
      </p:sp>
    </p:spTree>
    <p:extLst>
      <p:ext uri="{BB962C8B-B14F-4D97-AF65-F5344CB8AC3E}">
        <p14:creationId xmlns:p14="http://schemas.microsoft.com/office/powerpoint/2010/main" val="1005389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evaluate the overall performance of financial time series, which is the main task of this paper. The first four rows of the Table show the performance of models that do not use graph-based technology. It is clear that, none of these four methods is satisfactory, and their performance is all lower than that of other baselines. This proves that models without using company relationship data cannot achieve optimal performance. Lines 5 to 11 of the Table show the performance of the baseline models using graph-based technology. According to line 6, LSTM plus RGCN performs better than other graph-based baselines. This proves the effectiveness of using heterogeneous graphs of inter-company relationships. Note that according to line 7, TGC’s performance is also competitive and its investment strategy is less volatile. This proves the effectiveness of using the dynamic relationship between companies. </a:t>
            </a:r>
          </a:p>
          <a:p>
            <a:r>
              <a:rPr lang="en-US" altLang="zh-CN" dirty="0"/>
              <a:t>According to the last row of the Table, our proposed THGNN outperforms all baselines and proves the superiority of temporal and heterogeneous graph neural network in financial time series prediction.</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23</a:t>
            </a:fld>
            <a:endParaRPr lang="en-US"/>
          </a:p>
        </p:txBody>
      </p:sp>
    </p:spTree>
    <p:extLst>
      <p:ext uri="{BB962C8B-B14F-4D97-AF65-F5344CB8AC3E}">
        <p14:creationId xmlns:p14="http://schemas.microsoft.com/office/powerpoint/2010/main" val="2041290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order to further establish and evaluate the returns of our model during the test time, we calculate the cumulative returns for each trading day during the test period. We report the cumulative return curve of our model and other models on each trading day in the Figure. Due to space constraints, we select some representative baselines to compare with our model. We can observe that all baselines outperform the S&amp;P500 index. None of the models beat the others in the first four months. After starting in May, our model began to stay ahead of other models. In the following time, our model gradually widened the gap with other models. THGNN remained in the lead in the last month of 2020 and eventually achieved a profit on investment of more than 60 per cent. Experimental results on other baselines can draw similar conclusion. </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24</a:t>
            </a:fld>
            <a:endParaRPr lang="en-US"/>
          </a:p>
        </p:txBody>
      </p:sp>
    </p:spTree>
    <p:extLst>
      <p:ext uri="{BB962C8B-B14F-4D97-AF65-F5344CB8AC3E}">
        <p14:creationId xmlns:p14="http://schemas.microsoft.com/office/powerpoint/2010/main" val="970968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order to explore the interpretability of our proposed model, we extract the attention weight of the graph in the process of the model prediction. We counted the attention weight of all nodes in the process of message delivery on the relational graph. Under different daily returns and node degrees, we take the mean value of attention weights and visualize the statistical results, which are illustrated in the right figure.</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25</a:t>
            </a:fld>
            <a:endParaRPr lang="en-US"/>
          </a:p>
        </p:txBody>
      </p:sp>
    </p:spTree>
    <p:extLst>
      <p:ext uri="{BB962C8B-B14F-4D97-AF65-F5344CB8AC3E}">
        <p14:creationId xmlns:p14="http://schemas.microsoft.com/office/powerpoint/2010/main" val="3774168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Figure (a) shows the attention weights on the positive</a:t>
            </a:r>
            <a:r>
              <a:rPr lang="zh-CN" altLang="en-US" dirty="0"/>
              <a:t> </a:t>
            </a:r>
            <a:r>
              <a:rPr lang="en-US" altLang="zh-CN" dirty="0"/>
              <a:t>relational graph. We can see that the nodes with higher degrees have higher average attention weights. This shows that in the process of message delivery on the </a:t>
            </a:r>
            <a:r>
              <a:rPr lang="zh-CN" altLang="en-US" dirty="0"/>
              <a:t>𝑝𝑜𝑠</a:t>
            </a:r>
            <a:r>
              <a:rPr lang="en-US" altLang="zh-CN" dirty="0" err="1"/>
              <a:t>itive</a:t>
            </a:r>
            <a:r>
              <a:rPr lang="en-US" altLang="zh-CN" dirty="0"/>
              <a:t> relational</a:t>
            </a:r>
            <a:r>
              <a:rPr lang="zh-CN" altLang="en-US" dirty="0"/>
              <a:t> </a:t>
            </a:r>
            <a:r>
              <a:rPr lang="en-US" altLang="zh-CN" dirty="0"/>
              <a:t>graph, the degree is higher, that is, the nodes with more neighbors will contribute more messages to their neighbors. We also found that, companies with larger fluctuations in daily returns also had higher average attention weights. This shows that more volatile price changes will contribute more information to their neighbors, which also means that price fluctuations will produce momentum spillover effects.</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26</a:t>
            </a:fld>
            <a:endParaRPr lang="en-US"/>
          </a:p>
        </p:txBody>
      </p:sp>
    </p:spTree>
    <p:extLst>
      <p:ext uri="{BB962C8B-B14F-4D97-AF65-F5344CB8AC3E}">
        <p14:creationId xmlns:p14="http://schemas.microsoft.com/office/powerpoint/2010/main" val="190059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According to Figure (b), we can see that on the </a:t>
            </a:r>
            <a:r>
              <a:rPr lang="zh-CN" altLang="en-US" dirty="0"/>
              <a:t>𝑛𝑒𝑔</a:t>
            </a:r>
            <a:r>
              <a:rPr lang="en-US" altLang="zh-CN" dirty="0" err="1"/>
              <a:t>ative</a:t>
            </a:r>
            <a:r>
              <a:rPr lang="en-US" altLang="zh-CN" dirty="0"/>
              <a:t> relational</a:t>
            </a:r>
            <a:r>
              <a:rPr lang="zh-CN" altLang="en-US" dirty="0"/>
              <a:t> </a:t>
            </a:r>
            <a:r>
              <a:rPr lang="en-US" altLang="zh-CN" dirty="0"/>
              <a:t>graph, with a lower degree node, the average attention weight is higher. This indicates that during message delivery on the </a:t>
            </a:r>
            <a:r>
              <a:rPr lang="zh-CN" altLang="en-US" dirty="0"/>
              <a:t>𝑛𝑒𝑔</a:t>
            </a:r>
            <a:r>
              <a:rPr lang="en-US" altLang="zh-CN" dirty="0" err="1"/>
              <a:t>ative</a:t>
            </a:r>
            <a:r>
              <a:rPr lang="en-US" altLang="zh-CN" dirty="0"/>
              <a:t> relational</a:t>
            </a:r>
            <a:r>
              <a:rPr lang="zh-CN" altLang="en-US" dirty="0"/>
              <a:t> </a:t>
            </a:r>
            <a:r>
              <a:rPr lang="en-US" altLang="zh-CN" dirty="0"/>
              <a:t>graph, nodes with lower degrees contribute more messages to their neighbors.</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27</a:t>
            </a:fld>
            <a:endParaRPr lang="en-US"/>
          </a:p>
        </p:txBody>
      </p:sp>
    </p:spTree>
    <p:extLst>
      <p:ext uri="{BB962C8B-B14F-4D97-AF65-F5344CB8AC3E}">
        <p14:creationId xmlns:p14="http://schemas.microsoft.com/office/powerpoint/2010/main" val="319175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more interpretable experimental results, we also visualize each relationship’s attention weights and show the corresponding performance when using only one relationship. Specifically, we trained our proposed THGNN at two datasets, and counted the mean value of the attention weights in heterogeneous graph attention layer. Then, we used each single relationship’s message as the input of the prediction model to obtain the prediction performance, as illustrated in the right Figure.</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28</a:t>
            </a:fld>
            <a:endParaRPr lang="en-US"/>
          </a:p>
        </p:txBody>
      </p:sp>
    </p:spTree>
    <p:extLst>
      <p:ext uri="{BB962C8B-B14F-4D97-AF65-F5344CB8AC3E}">
        <p14:creationId xmlns:p14="http://schemas.microsoft.com/office/powerpoint/2010/main" val="2383098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 is clear that messages from it</a:t>
            </a:r>
            <a:r>
              <a:rPr lang="zh-CN" altLang="en-US" dirty="0"/>
              <a:t>𝑠𝑒𝑙 𝑓 </a:t>
            </a:r>
            <a:r>
              <a:rPr lang="en-US" altLang="zh-CN" dirty="0"/>
              <a:t>and </a:t>
            </a:r>
            <a:r>
              <a:rPr lang="zh-CN" altLang="en-US" dirty="0"/>
              <a:t>𝑝𝑜𝑠</a:t>
            </a:r>
            <a:r>
              <a:rPr lang="en-US" altLang="zh-CN" dirty="0" err="1"/>
              <a:t>itive</a:t>
            </a:r>
            <a:r>
              <a:rPr lang="zh-CN" altLang="en-US" dirty="0"/>
              <a:t> </a:t>
            </a:r>
            <a:r>
              <a:rPr lang="en-US" altLang="zh-CN" dirty="0"/>
              <a:t>neighbors can help achieve better prediction performance than </a:t>
            </a:r>
            <a:r>
              <a:rPr lang="zh-CN" altLang="en-US" dirty="0"/>
              <a:t>𝑛𝑒𝑔</a:t>
            </a:r>
            <a:r>
              <a:rPr lang="en-US" altLang="zh-CN" dirty="0" err="1"/>
              <a:t>ative</a:t>
            </a:r>
            <a:r>
              <a:rPr lang="en-US" altLang="zh-CN" dirty="0"/>
              <a:t> neighbors. Moreover, the </a:t>
            </a:r>
            <a:r>
              <a:rPr lang="zh-CN" altLang="en-US" dirty="0"/>
              <a:t>𝑝𝑜𝑠</a:t>
            </a:r>
            <a:r>
              <a:rPr lang="en-US" altLang="zh-CN" dirty="0" err="1"/>
              <a:t>itive</a:t>
            </a:r>
            <a:r>
              <a:rPr lang="en-US" altLang="zh-CN" dirty="0"/>
              <a:t> neighbor</a:t>
            </a:r>
            <a:r>
              <a:rPr lang="zh-CN" altLang="en-US" dirty="0"/>
              <a:t> </a:t>
            </a:r>
            <a:r>
              <a:rPr lang="en-US" altLang="zh-CN" dirty="0"/>
              <a:t>resource contribute more importantly to the prediction model. The reason might be that the influence between companies in the similar price movement is relatively useful for predicting future price movement. Although the </a:t>
            </a:r>
            <a:r>
              <a:rPr lang="zh-CN" altLang="en-US" dirty="0"/>
              <a:t>𝑛𝑒𝑔</a:t>
            </a:r>
            <a:r>
              <a:rPr lang="en-US" altLang="zh-CN" dirty="0" err="1"/>
              <a:t>ative</a:t>
            </a:r>
            <a:r>
              <a:rPr lang="zh-CN" altLang="en-US" dirty="0"/>
              <a:t> </a:t>
            </a:r>
            <a:r>
              <a:rPr lang="en-US" altLang="zh-CN" dirty="0"/>
              <a:t>related resource has an unsatisfactory performance when predicting price movement single, it still contributes to our proposed THGNN in achieving the state-of-the-art performance.</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29</a:t>
            </a:fld>
            <a:endParaRPr lang="en-US"/>
          </a:p>
        </p:txBody>
      </p:sp>
    </p:spTree>
    <p:extLst>
      <p:ext uri="{BB962C8B-B14F-4D97-AF65-F5344CB8AC3E}">
        <p14:creationId xmlns:p14="http://schemas.microsoft.com/office/powerpoint/2010/main" val="809594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we summarize our contributions.</a:t>
            </a:r>
          </a:p>
          <a:p>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30</a:t>
            </a:fld>
            <a:endParaRPr lang="en-US"/>
          </a:p>
        </p:txBody>
      </p:sp>
    </p:spTree>
    <p:extLst>
      <p:ext uri="{BB962C8B-B14F-4D97-AF65-F5344CB8AC3E}">
        <p14:creationId xmlns:p14="http://schemas.microsoft.com/office/powerpoint/2010/main" val="35798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Time series prediction refers to extracting relevant features and predicting future changes through continuous observation and calculation of an entity within a certain period of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Financial time series prediction refers to extracting previous entity price movements and predicting future price changes to help make investment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our paper, we focus on the prediction of stock price movements.</a:t>
            </a:r>
          </a:p>
        </p:txBody>
      </p:sp>
      <p:sp>
        <p:nvSpPr>
          <p:cNvPr id="4" name="灯片编号占位符 3"/>
          <p:cNvSpPr>
            <a:spLocks noGrp="1"/>
          </p:cNvSpPr>
          <p:nvPr>
            <p:ph type="sldNum" sz="quarter" idx="5"/>
          </p:nvPr>
        </p:nvSpPr>
        <p:spPr/>
        <p:txBody>
          <a:bodyPr/>
          <a:lstStyle/>
          <a:p>
            <a:fld id="{11364B19-607B-B942-B14B-DB932692D378}" type="slidenum">
              <a:rPr lang="en-US" smtClean="0"/>
              <a:t>4</a:t>
            </a:fld>
            <a:endParaRPr lang="en-US"/>
          </a:p>
        </p:txBody>
      </p:sp>
    </p:spTree>
    <p:extLst>
      <p:ext uri="{BB962C8B-B14F-4D97-AF65-F5344CB8AC3E}">
        <p14:creationId xmlns:p14="http://schemas.microsoft.com/office/powerpoint/2010/main" val="2401181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 We propose a graph learning framework to effectively model the internal relations among entities for financial time series prediction, which fits the dynamical market status and is concordant with the ground-truth price movements.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Second, We design a temporal and heterogeneous graph neural network model to learn the dynamic relationships by two-stage attention mechanisms. The proposed model is concise and effective in joint and automatically learning from historical price sequence and internal relations.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Third, Our proposed THGNN is interpretable and can be easily implemented in the industry-level system. Extensive experiments on both the Unite States and China stock markets demonstrate the superior performance of our proposed methods. We also extensively evaluated its effectiveness by real-world trading platform.</a:t>
            </a:r>
            <a:endParaRPr lang="en-AU"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31</a:t>
            </a:fld>
            <a:endParaRPr lang="en-US"/>
          </a:p>
        </p:txBody>
      </p:sp>
    </p:spTree>
    <p:extLst>
      <p:ext uri="{BB962C8B-B14F-4D97-AF65-F5344CB8AC3E}">
        <p14:creationId xmlns:p14="http://schemas.microsoft.com/office/powerpoint/2010/main" val="4252408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That’s all my presentation. Thank you very much for your listening.</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32</a:t>
            </a:fld>
            <a:endParaRPr lang="en-US"/>
          </a:p>
        </p:txBody>
      </p:sp>
    </p:spTree>
    <p:extLst>
      <p:ext uri="{BB962C8B-B14F-4D97-AF65-F5344CB8AC3E}">
        <p14:creationId xmlns:p14="http://schemas.microsoft.com/office/powerpoint/2010/main" val="344434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Stock market is a financial ecosystem that involves transactions between companies and investors, with a global market capitalization of more than $80 trillion as of 2020 [33]. The Efficient Market Hypothesis [31] points out that the stock price represents all the available information, but the stock price is always volatile, resulting in difficulty on predicting its movement [1]. </a:t>
            </a:r>
          </a:p>
        </p:txBody>
      </p:sp>
      <p:sp>
        <p:nvSpPr>
          <p:cNvPr id="4" name="灯片编号占位符 3"/>
          <p:cNvSpPr>
            <a:spLocks noGrp="1"/>
          </p:cNvSpPr>
          <p:nvPr>
            <p:ph type="sldNum" sz="quarter" idx="5"/>
          </p:nvPr>
        </p:nvSpPr>
        <p:spPr/>
        <p:txBody>
          <a:bodyPr/>
          <a:lstStyle/>
          <a:p>
            <a:fld id="{11364B19-607B-B942-B14B-DB932692D378}" type="slidenum">
              <a:rPr lang="en-US" smtClean="0"/>
              <a:t>5</a:t>
            </a:fld>
            <a:endParaRPr lang="en-US"/>
          </a:p>
        </p:txBody>
      </p:sp>
    </p:spTree>
    <p:extLst>
      <p:ext uri="{BB962C8B-B14F-4D97-AF65-F5344CB8AC3E}">
        <p14:creationId xmlns:p14="http://schemas.microsoft.com/office/powerpoint/2010/main" val="62890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recent years, machine learning has been widely used in predicting the price movement of stocks [24]. Researchers also explore to improve the prediction performance by incorporating more sources as model inputs, including more technical indicators [31], factors [14], financial status [2], online news [27], social media posts [40].</a:t>
            </a:r>
          </a:p>
        </p:txBody>
      </p:sp>
      <p:sp>
        <p:nvSpPr>
          <p:cNvPr id="4" name="灯片编号占位符 3"/>
          <p:cNvSpPr>
            <a:spLocks noGrp="1"/>
          </p:cNvSpPr>
          <p:nvPr>
            <p:ph type="sldNum" sz="quarter" idx="5"/>
          </p:nvPr>
        </p:nvSpPr>
        <p:spPr/>
        <p:txBody>
          <a:bodyPr/>
          <a:lstStyle/>
          <a:p>
            <a:fld id="{11364B19-607B-B942-B14B-DB932692D378}" type="slidenum">
              <a:rPr lang="en-US" smtClean="0"/>
              <a:t>6</a:t>
            </a:fld>
            <a:endParaRPr lang="en-US"/>
          </a:p>
        </p:txBody>
      </p:sp>
    </p:spTree>
    <p:extLst>
      <p:ext uri="{BB962C8B-B14F-4D97-AF65-F5344CB8AC3E}">
        <p14:creationId xmlns:p14="http://schemas.microsoft.com/office/powerpoint/2010/main" val="61748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It is widely known that price movements of stocks are affected by various aspects in financial market [14]. In previous studies, a common strategy is to manually construct various factors as feature inputs. For example, Integrating market signals with stock fundamental and technical indicators can help make investment decisions. Some researchers establish a link between news articles and the related entities for stock price movement forecasting. A large number of existing methods employ recurrent neural network and its variants, such as LSTM and GRU, to learn the sequential latent features of historical information and employ them for downstream prediction task.</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11364B19-607B-B942-B14B-DB932692D378}" type="slidenum">
              <a:rPr lang="en-US" smtClean="0"/>
              <a:t>7</a:t>
            </a:fld>
            <a:endParaRPr lang="en-US"/>
          </a:p>
        </p:txBody>
      </p:sp>
    </p:spTree>
    <p:extLst>
      <p:ext uri="{BB962C8B-B14F-4D97-AF65-F5344CB8AC3E}">
        <p14:creationId xmlns:p14="http://schemas.microsoft.com/office/powerpoint/2010/main" val="258004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Traditional learning methods treat the time series as independent and identically distributed to each other. But it is not coincident to the real situation in the financial market [26]. For example, two stocks in the same industry may have a higher correlation on price movement than those in different fields [4]. </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8</a:t>
            </a:fld>
            <a:endParaRPr lang="en-US"/>
          </a:p>
        </p:txBody>
      </p:sp>
    </p:spTree>
    <p:extLst>
      <p:ext uri="{BB962C8B-B14F-4D97-AF65-F5344CB8AC3E}">
        <p14:creationId xmlns:p14="http://schemas.microsoft.com/office/powerpoint/2010/main" val="367961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Therefore, recent studies employ knowledge graphs to represent the internal relations among entities [7? ] and leverage graph learning for the price movement prediction [28]. Some works have shown the effectiveness by integrating stock’s relations in the prediction models [10]. Thus, graph-based methods may benefit from learning meaningful representations of inputs, resulting in better prediction accuracy [9, 35].</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9</a:t>
            </a:fld>
            <a:endParaRPr lang="en-US"/>
          </a:p>
        </p:txBody>
      </p:sp>
    </p:spTree>
    <p:extLst>
      <p:ext uri="{BB962C8B-B14F-4D97-AF65-F5344CB8AC3E}">
        <p14:creationId xmlns:p14="http://schemas.microsoft.com/office/powerpoint/2010/main" val="517384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Recently, graph neural networks are proposed to effectively learn on graph-structured data, which has shown its superior performance in various domains, including fraud detection, computer vision. Researchers also introduce the advanced Graph neural network-based approaches in the stock price prediction task. </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10</a:t>
            </a:fld>
            <a:endParaRPr lang="en-US"/>
          </a:p>
        </p:txBody>
      </p:sp>
    </p:spTree>
    <p:extLst>
      <p:ext uri="{BB962C8B-B14F-4D97-AF65-F5344CB8AC3E}">
        <p14:creationId xmlns:p14="http://schemas.microsoft.com/office/powerpoint/2010/main" val="82912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Ref idx="1001">
        <a:schemeClr val="bg1"/>
      </p:bgRef>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1E1ED748-4D69-8E47-8745-96A1DB414755}"/>
              </a:ext>
            </a:extLst>
          </p:cNvPr>
          <p:cNvSpPr>
            <a:spLocks noGrp="1"/>
          </p:cNvSpPr>
          <p:nvPr>
            <p:ph type="pic" idx="10" hasCustomPrompt="1"/>
          </p:nvPr>
        </p:nvSpPr>
        <p:spPr>
          <a:xfrm>
            <a:off x="-1" y="1711104"/>
            <a:ext cx="10483912" cy="5146896"/>
          </a:xfrm>
        </p:spPr>
        <p:txBody>
          <a:bodyPr anchor="b"/>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5669145" y="2674620"/>
            <a:ext cx="6522855" cy="1000635"/>
          </a:xfrm>
        </p:spPr>
        <p:txBody>
          <a:bodyPr anchor="b">
            <a:noAutofit/>
          </a:bodyPr>
          <a:lstStyle>
            <a:lvl1pPr algn="l">
              <a:defRPr lang="en-AU" sz="3400" b="1" spc="-30" baseline="0" smtClean="0">
                <a:solidFill>
                  <a:schemeClr val="bg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5657570" y="3943226"/>
            <a:ext cx="6534430" cy="1190089"/>
          </a:xfrm>
        </p:spPr>
        <p:txBody>
          <a:bodyPr>
            <a:noAutofit/>
          </a:bodyPr>
          <a:lstStyle>
            <a:lvl1pPr marL="0" indent="0" algn="l">
              <a:lnSpc>
                <a:spcPct val="100000"/>
              </a:lnSpc>
              <a:spcBef>
                <a:spcPts val="0"/>
              </a:spcBef>
              <a:buNone/>
              <a:defRPr lang="en-AU" sz="2000" smtClean="0">
                <a:solidFill>
                  <a:schemeClr val="bg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err="1"/>
              <a:t>Ligenimus</a:t>
            </a:r>
            <a:endParaRPr lang="en-US" dirty="0"/>
          </a:p>
        </p:txBody>
      </p:sp>
    </p:spTree>
    <p:extLst>
      <p:ext uri="{BB962C8B-B14F-4D97-AF65-F5344CB8AC3E}">
        <p14:creationId xmlns:p14="http://schemas.microsoft.com/office/powerpoint/2010/main" val="4672792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ver 7">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D4D88D99-EB51-FD47-95CE-4A69A947C0B4}"/>
              </a:ext>
            </a:extLst>
          </p:cNvPr>
          <p:cNvSpPr>
            <a:spLocks noGrp="1"/>
          </p:cNvSpPr>
          <p:nvPr>
            <p:ph type="pic" idx="10" hasCustomPrompt="1"/>
          </p:nvPr>
        </p:nvSpPr>
        <p:spPr>
          <a:xfrm>
            <a:off x="231008" y="1271452"/>
            <a:ext cx="5226518" cy="5033558"/>
          </a:xfrm>
        </p:spPr>
        <p:txBody>
          <a:bodyPr anchor="t"/>
          <a:lstStyle>
            <a:lvl1pPr marL="0" indent="0" algn="ctr">
              <a:buNone/>
              <a:defRPr sz="18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6175728" y="3139072"/>
            <a:ext cx="5001987" cy="1201854"/>
          </a:xfrm>
        </p:spPr>
        <p:txBody>
          <a:bodyPr anchor="b">
            <a:noAutofit/>
          </a:bodyPr>
          <a:lstStyle>
            <a:lvl1pPr algn="l">
              <a:defRPr lang="en-AU" sz="2800" b="1" spc="-20" baseline="0" smtClean="0">
                <a:solidFill>
                  <a:schemeClr val="accent1"/>
                </a:solidFill>
                <a:effectLst/>
              </a:defRPr>
            </a:lvl1pPr>
          </a:lstStyle>
          <a:p>
            <a:r>
              <a:rPr lang="en-US" dirty="0"/>
              <a:t>Section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75728" y="4359214"/>
            <a:ext cx="5001987" cy="1483672"/>
          </a:xfrm>
        </p:spPr>
        <p:txBody>
          <a:bodyPr>
            <a:noAutofit/>
          </a:bodyPr>
          <a:lstStyle>
            <a:lvl1pPr marL="0" indent="0" algn="l">
              <a:lnSpc>
                <a:spcPct val="100000"/>
              </a:lnSpc>
              <a:spcBef>
                <a:spcPts val="0"/>
              </a:spcBef>
              <a:buNone/>
              <a:defRPr lang="en-AU" sz="2000" smtClean="0">
                <a:solidFill>
                  <a:schemeClr val="tx1">
                    <a:lumMod val="95000"/>
                    <a:lumOff val="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Intro</a:t>
            </a:r>
          </a:p>
        </p:txBody>
      </p:sp>
    </p:spTree>
    <p:extLst>
      <p:ext uri="{BB962C8B-B14F-4D97-AF65-F5344CB8AC3E}">
        <p14:creationId xmlns:p14="http://schemas.microsoft.com/office/powerpoint/2010/main" val="248104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ver 7">
    <p:bg>
      <p:bgRef idx="1001">
        <a:schemeClr val="bg2"/>
      </p:bgRef>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D4D88D99-EB51-FD47-95CE-4A69A947C0B4}"/>
              </a:ext>
            </a:extLst>
          </p:cNvPr>
          <p:cNvSpPr>
            <a:spLocks noGrp="1"/>
          </p:cNvSpPr>
          <p:nvPr>
            <p:ph type="pic" idx="10" hasCustomPrompt="1"/>
          </p:nvPr>
        </p:nvSpPr>
        <p:spPr>
          <a:xfrm>
            <a:off x="231008" y="1271452"/>
            <a:ext cx="5226518" cy="5033558"/>
          </a:xfrm>
        </p:spPr>
        <p:txBody>
          <a:bodyPr anchor="t"/>
          <a:lstStyle>
            <a:lvl1pPr marL="0" indent="0" algn="ctr">
              <a:buNone/>
              <a:defRPr sz="18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6175728" y="3139072"/>
            <a:ext cx="5001987" cy="1201854"/>
          </a:xfrm>
        </p:spPr>
        <p:txBody>
          <a:bodyPr anchor="b">
            <a:noAutofit/>
          </a:bodyPr>
          <a:lstStyle>
            <a:lvl1pPr algn="l">
              <a:defRPr lang="en-AU" sz="2800" b="1" spc="-20" baseline="0" smtClean="0">
                <a:solidFill>
                  <a:schemeClr val="bg1"/>
                </a:solidFill>
                <a:effectLst/>
              </a:defRPr>
            </a:lvl1pPr>
          </a:lstStyle>
          <a:p>
            <a:r>
              <a:rPr lang="en-US" dirty="0"/>
              <a:t>Section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75728" y="4359214"/>
            <a:ext cx="5001987" cy="1483672"/>
          </a:xfrm>
        </p:spPr>
        <p:txBody>
          <a:bodyPr>
            <a:noAutofit/>
          </a:bodyPr>
          <a:lstStyle>
            <a:lvl1pPr marL="0" indent="0" algn="l">
              <a:lnSpc>
                <a:spcPct val="100000"/>
              </a:lnSpc>
              <a:spcBef>
                <a:spcPts val="0"/>
              </a:spcBef>
              <a:buNone/>
              <a:defRPr lang="en-AU" sz="20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Intro</a:t>
            </a:r>
          </a:p>
        </p:txBody>
      </p:sp>
    </p:spTree>
    <p:extLst>
      <p:ext uri="{BB962C8B-B14F-4D97-AF65-F5344CB8AC3E}">
        <p14:creationId xmlns:p14="http://schemas.microsoft.com/office/powerpoint/2010/main" val="111568116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8">
    <p:bg>
      <p:bgPr>
        <a:solidFill>
          <a:schemeClr val="tx2"/>
        </a:solidFill>
        <a:effectLst/>
      </p:bgPr>
    </p:bg>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5C6F0645-197D-B84F-B675-88DE6BD5597A}"/>
              </a:ext>
            </a:extLst>
          </p:cNvPr>
          <p:cNvSpPr>
            <a:spLocks noGrp="1"/>
          </p:cNvSpPr>
          <p:nvPr>
            <p:ph type="pic" idx="10" hasCustomPrompt="1"/>
          </p:nvPr>
        </p:nvSpPr>
        <p:spPr>
          <a:xfrm>
            <a:off x="2" y="2291617"/>
            <a:ext cx="3550507" cy="2307514"/>
          </a:xfrm>
        </p:spPr>
        <p:txBody>
          <a:bodyPr anchor="t"/>
          <a:lstStyle>
            <a:lvl1pPr marL="0" indent="0" algn="ctr">
              <a:buNone/>
              <a:defRPr sz="1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6158146" y="2089539"/>
            <a:ext cx="5670619" cy="1220142"/>
          </a:xfrm>
        </p:spPr>
        <p:txBody>
          <a:bodyPr anchor="b">
            <a:noAutofit/>
          </a:bodyPr>
          <a:lstStyle>
            <a:lvl1pPr algn="l">
              <a:defRPr lang="en-AU" sz="2800" b="1" smtClean="0">
                <a:solidFill>
                  <a:schemeClr val="bg1"/>
                </a:solidFill>
                <a:effectLst/>
              </a:defRPr>
            </a:lvl1pPr>
          </a:lstStyle>
          <a:p>
            <a:r>
              <a:rPr lang="en-US" dirty="0"/>
              <a:t>Section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58146" y="3362941"/>
            <a:ext cx="5670619" cy="1483672"/>
          </a:xfrm>
        </p:spPr>
        <p:txBody>
          <a:bodyPr>
            <a:noAutofit/>
          </a:bodyPr>
          <a:lstStyle>
            <a:lvl1pPr marL="0" indent="0" algn="l">
              <a:lnSpc>
                <a:spcPct val="100000"/>
              </a:lnSpc>
              <a:spcBef>
                <a:spcPts val="0"/>
              </a:spcBef>
              <a:buNone/>
              <a:defRPr lang="en-AU" sz="20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Intro</a:t>
            </a:r>
            <a:endParaRPr lang="en-AU" dirty="0">
              <a:solidFill>
                <a:srgbClr val="FFFFFF"/>
              </a:solidFill>
              <a:effectLst/>
              <a:latin typeface="Helvetica" pitchFamily="2" charset="0"/>
            </a:endParaRPr>
          </a:p>
        </p:txBody>
      </p:sp>
      <p:pic>
        <p:nvPicPr>
          <p:cNvPr id="9" name="Picture 8">
            <a:extLst>
              <a:ext uri="{FF2B5EF4-FFF2-40B4-BE49-F238E27FC236}">
                <a16:creationId xmlns:a16="http://schemas.microsoft.com/office/drawing/2014/main" id="{071F13B9-1247-F34B-A392-F9E28C093B8F}"/>
              </a:ext>
            </a:extLst>
          </p:cNvPr>
          <p:cNvPicPr>
            <a:picLocks noChangeAspect="1"/>
          </p:cNvPicPr>
          <p:nvPr userDrawn="1"/>
        </p:nvPicPr>
        <p:blipFill>
          <a:blip r:embed="rId2"/>
          <a:stretch>
            <a:fillRect/>
          </a:stretch>
        </p:blipFill>
        <p:spPr>
          <a:xfrm>
            <a:off x="3670302" y="2291617"/>
            <a:ext cx="1684454" cy="2294671"/>
          </a:xfrm>
          <a:prstGeom prst="rect">
            <a:avLst/>
          </a:prstGeom>
        </p:spPr>
      </p:pic>
      <p:pic>
        <p:nvPicPr>
          <p:cNvPr id="10" name="Picture 9">
            <a:extLst>
              <a:ext uri="{FF2B5EF4-FFF2-40B4-BE49-F238E27FC236}">
                <a16:creationId xmlns:a16="http://schemas.microsoft.com/office/drawing/2014/main" id="{E5B89A93-1F8F-3447-A5DD-76B2726A6D57}"/>
              </a:ext>
            </a:extLst>
          </p:cNvPr>
          <p:cNvPicPr>
            <a:picLocks noChangeAspect="1"/>
          </p:cNvPicPr>
          <p:nvPr userDrawn="1"/>
        </p:nvPicPr>
        <p:blipFill>
          <a:blip r:embed="rId3"/>
          <a:stretch>
            <a:fillRect/>
          </a:stretch>
        </p:blipFill>
        <p:spPr>
          <a:xfrm>
            <a:off x="568530" y="0"/>
            <a:ext cx="710973" cy="2291617"/>
          </a:xfrm>
          <a:prstGeom prst="rect">
            <a:avLst/>
          </a:prstGeom>
        </p:spPr>
      </p:pic>
      <p:pic>
        <p:nvPicPr>
          <p:cNvPr id="11" name="Picture 10">
            <a:extLst>
              <a:ext uri="{FF2B5EF4-FFF2-40B4-BE49-F238E27FC236}">
                <a16:creationId xmlns:a16="http://schemas.microsoft.com/office/drawing/2014/main" id="{2893C822-ADCD-2D46-9609-52E133B6AA8F}"/>
              </a:ext>
            </a:extLst>
          </p:cNvPr>
          <p:cNvPicPr>
            <a:picLocks noChangeAspect="1"/>
          </p:cNvPicPr>
          <p:nvPr userDrawn="1"/>
        </p:nvPicPr>
        <p:blipFill>
          <a:blip r:embed="rId4"/>
          <a:stretch>
            <a:fillRect/>
          </a:stretch>
        </p:blipFill>
        <p:spPr>
          <a:xfrm>
            <a:off x="1766376" y="4586288"/>
            <a:ext cx="1407458" cy="2269684"/>
          </a:xfrm>
          <a:prstGeom prst="rect">
            <a:avLst/>
          </a:prstGeom>
        </p:spPr>
      </p:pic>
    </p:spTree>
    <p:extLst>
      <p:ext uri="{BB962C8B-B14F-4D97-AF65-F5344CB8AC3E}">
        <p14:creationId xmlns:p14="http://schemas.microsoft.com/office/powerpoint/2010/main" val="1736553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ver 8">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8146" y="973433"/>
            <a:ext cx="5670619" cy="1220142"/>
          </a:xfrm>
        </p:spPr>
        <p:txBody>
          <a:bodyPr anchor="b">
            <a:noAutofit/>
          </a:bodyPr>
          <a:lstStyle>
            <a:lvl1pPr algn="l">
              <a:defRPr lang="en-AU" sz="2800" b="1" smtClean="0">
                <a:solidFill>
                  <a:schemeClr val="bg1"/>
                </a:solidFill>
                <a:effectLst/>
              </a:defRPr>
            </a:lvl1pPr>
          </a:lstStyle>
          <a:p>
            <a:r>
              <a:rPr lang="en-US" dirty="0"/>
              <a:t>Ac</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58146" y="2543833"/>
            <a:ext cx="5670619" cy="2765392"/>
          </a:xfrm>
        </p:spPr>
        <p:txBody>
          <a:bodyPr>
            <a:noAutofit/>
          </a:bodyPr>
          <a:lstStyle>
            <a:lvl1pPr marL="0" indent="0" algn="l">
              <a:lnSpc>
                <a:spcPct val="100000"/>
              </a:lnSpc>
              <a:spcBef>
                <a:spcPts val="0"/>
              </a:spcBef>
              <a:buNone/>
              <a:defRPr lang="en-AU" sz="20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 would</a:t>
            </a:r>
            <a:endParaRPr lang="en-AU" dirty="0">
              <a:solidFill>
                <a:srgbClr val="FFFFFF"/>
              </a:solidFill>
              <a:effectLst/>
              <a:latin typeface="Helvetica" pitchFamily="2" charset="0"/>
            </a:endParaRPr>
          </a:p>
        </p:txBody>
      </p:sp>
      <p:sp>
        <p:nvSpPr>
          <p:cNvPr id="4" name="Rectangle 3">
            <a:extLst>
              <a:ext uri="{FF2B5EF4-FFF2-40B4-BE49-F238E27FC236}">
                <a16:creationId xmlns:a16="http://schemas.microsoft.com/office/drawing/2014/main" id="{82B2CA02-5619-624F-A973-2319DAB02C15}"/>
              </a:ext>
            </a:extLst>
          </p:cNvPr>
          <p:cNvSpPr/>
          <p:nvPr userDrawn="1"/>
        </p:nvSpPr>
        <p:spPr>
          <a:xfrm>
            <a:off x="6266046" y="5515276"/>
            <a:ext cx="365760" cy="1342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0D2F0AF-EA09-B44A-BA29-1E0081E85CDB}"/>
              </a:ext>
            </a:extLst>
          </p:cNvPr>
          <p:cNvCxnSpPr>
            <a:cxnSpLocks/>
          </p:cNvCxnSpPr>
          <p:nvPr userDrawn="1"/>
        </p:nvCxnSpPr>
        <p:spPr>
          <a:xfrm>
            <a:off x="6035675" y="5518150"/>
            <a:ext cx="0" cy="13398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423A92-648F-B041-B3DE-B949C6337207}"/>
              </a:ext>
            </a:extLst>
          </p:cNvPr>
          <p:cNvCxnSpPr>
            <a:cxnSpLocks/>
          </p:cNvCxnSpPr>
          <p:nvPr userDrawn="1"/>
        </p:nvCxnSpPr>
        <p:spPr>
          <a:xfrm>
            <a:off x="6782172" y="5518150"/>
            <a:ext cx="0" cy="13398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60B39B04-92E5-BF44-A749-1972D25D3EE0}"/>
              </a:ext>
            </a:extLst>
          </p:cNvPr>
          <p:cNvPicPr>
            <a:picLocks noChangeAspect="1"/>
          </p:cNvPicPr>
          <p:nvPr userDrawn="1"/>
        </p:nvPicPr>
        <p:blipFill>
          <a:blip r:embed="rId2"/>
          <a:stretch>
            <a:fillRect/>
          </a:stretch>
        </p:blipFill>
        <p:spPr>
          <a:xfrm>
            <a:off x="630670" y="634393"/>
            <a:ext cx="714116" cy="682518"/>
          </a:xfrm>
          <a:prstGeom prst="rect">
            <a:avLst/>
          </a:prstGeom>
        </p:spPr>
      </p:pic>
    </p:spTree>
    <p:extLst>
      <p:ext uri="{BB962C8B-B14F-4D97-AF65-F5344CB8AC3E}">
        <p14:creationId xmlns:p14="http://schemas.microsoft.com/office/powerpoint/2010/main" val="53309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ver 7">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AE0ADC-615D-6448-A454-8E3BFDFE3AB6}"/>
              </a:ext>
            </a:extLst>
          </p:cNvPr>
          <p:cNvPicPr>
            <a:picLocks noChangeAspect="1"/>
          </p:cNvPicPr>
          <p:nvPr userDrawn="1"/>
        </p:nvPicPr>
        <p:blipFill rotWithShape="1">
          <a:blip r:embed="rId2" cstate="print">
            <a:alphaModFix amt="82000"/>
            <a:extLst>
              <a:ext uri="{28A0092B-C50C-407E-A947-70E740481C1C}">
                <a14:useLocalDpi xmlns:a14="http://schemas.microsoft.com/office/drawing/2010/main"/>
              </a:ext>
            </a:extLst>
          </a:blip>
          <a:srcRect t="8990" b="10407"/>
          <a:stretch/>
        </p:blipFill>
        <p:spPr>
          <a:xfrm>
            <a:off x="1874133" y="0"/>
            <a:ext cx="8508357" cy="6858000"/>
          </a:xfrm>
          <a:prstGeom prst="rect">
            <a:avLst/>
          </a:prstGeom>
        </p:spPr>
      </p:pic>
      <p:sp>
        <p:nvSpPr>
          <p:cNvPr id="3" name="Subtitle 2"/>
          <p:cNvSpPr>
            <a:spLocks noGrp="1"/>
          </p:cNvSpPr>
          <p:nvPr>
            <p:ph type="subTitle" idx="1" hasCustomPrompt="1"/>
          </p:nvPr>
        </p:nvSpPr>
        <p:spPr>
          <a:xfrm>
            <a:off x="3379262" y="2201937"/>
            <a:ext cx="5809126" cy="3417625"/>
          </a:xfrm>
        </p:spPr>
        <p:txBody>
          <a:bodyPr>
            <a:noAutofit/>
          </a:bodyPr>
          <a:lstStyle>
            <a:lvl1pPr marL="0" indent="0" algn="l">
              <a:lnSpc>
                <a:spcPct val="100000"/>
              </a:lnSpc>
              <a:spcBef>
                <a:spcPts val="0"/>
              </a:spcBef>
              <a:spcAft>
                <a:spcPts val="1400"/>
              </a:spcAft>
              <a:buNone/>
              <a:defRPr lang="en-AU" sz="2900" smtClean="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333599484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4">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27854" y="1771605"/>
            <a:ext cx="10957594" cy="4081404"/>
          </a:xfrm>
        </p:spPr>
        <p:txBody>
          <a:bodyPr/>
          <a:lstStyle>
            <a:lvl1pPr marL="0" indent="0">
              <a:lnSpc>
                <a:spcPct val="100000"/>
              </a:lnSpc>
              <a:spcBef>
                <a:spcPts val="0"/>
              </a:spcBef>
              <a:spcAft>
                <a:spcPts val="1500"/>
              </a:spcAft>
              <a:buFont typeface="Arial" panose="020B0604020202020204" pitchFamily="34" charset="0"/>
              <a:buNone/>
              <a:defRPr lang="en-AU" sz="18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a:t>Pelignis</a:t>
            </a:r>
            <a:endParaRPr lang="en-AU" dirty="0">
              <a:effectLst/>
              <a:latin typeface="Helvetica" pitchFamily="2" charset="0"/>
            </a:endParaRP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10326658"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286" y="6188125"/>
            <a:ext cx="663137" cy="282186"/>
          </a:xfrm>
          <a:prstGeom prst="rect">
            <a:avLst/>
          </a:prstGeom>
        </p:spPr>
      </p:pic>
    </p:spTree>
    <p:extLst>
      <p:ext uri="{BB962C8B-B14F-4D97-AF65-F5344CB8AC3E}">
        <p14:creationId xmlns:p14="http://schemas.microsoft.com/office/powerpoint/2010/main" val="296920877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Layout 4">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27854" y="1388298"/>
            <a:ext cx="10957594" cy="4081404"/>
          </a:xfrm>
        </p:spPr>
        <p:txBody>
          <a:bodyPr/>
          <a:lstStyle>
            <a:lvl1pPr marL="0" indent="0">
              <a:lnSpc>
                <a:spcPct val="100000"/>
              </a:lnSpc>
              <a:spcBef>
                <a:spcPts val="0"/>
              </a:spcBef>
              <a:spcAft>
                <a:spcPts val="1500"/>
              </a:spcAft>
              <a:buFont typeface="Arial" panose="020B0604020202020204" pitchFamily="34" charset="0"/>
              <a:buNone/>
              <a:defRPr lang="en-AU" sz="18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a:t>Pelignis</a:t>
            </a:r>
            <a:endParaRPr lang="en-AU" dirty="0">
              <a:effectLst/>
              <a:latin typeface="Helvetica" pitchFamily="2" charset="0"/>
            </a:endParaRP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286" y="6188125"/>
            <a:ext cx="663137" cy="282186"/>
          </a:xfrm>
          <a:prstGeom prst="rect">
            <a:avLst/>
          </a:prstGeom>
        </p:spPr>
      </p:pic>
    </p:spTree>
    <p:extLst>
      <p:ext uri="{BB962C8B-B14F-4D97-AF65-F5344CB8AC3E}">
        <p14:creationId xmlns:p14="http://schemas.microsoft.com/office/powerpoint/2010/main" val="50164004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ayout 4">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27854" y="1771605"/>
            <a:ext cx="4769769" cy="4081404"/>
          </a:xfrm>
        </p:spPr>
        <p:txBody>
          <a:bodyPr/>
          <a:lstStyle>
            <a:lvl1pPr marL="0" indent="0">
              <a:lnSpc>
                <a:spcPct val="100000"/>
              </a:lnSpc>
              <a:spcBef>
                <a:spcPts val="0"/>
              </a:spcBef>
              <a:spcAft>
                <a:spcPts val="1500"/>
              </a:spcAft>
              <a:buFont typeface="Arial" panose="020B0604020202020204" pitchFamily="34" charset="0"/>
              <a:buNone/>
              <a:defRPr lang="en-AU" sz="18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AU" dirty="0" err="1">
                <a:effectLst/>
                <a:latin typeface="Helvetica" pitchFamily="2" charset="0"/>
              </a:rPr>
              <a:t>Tiunt</a:t>
            </a:r>
            <a:endParaRPr lang="en-AU" dirty="0">
              <a:effectLst/>
              <a:latin typeface="Helvetica" pitchFamily="2" charset="0"/>
            </a:endParaRP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10326658"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286" y="6188125"/>
            <a:ext cx="663137" cy="282186"/>
          </a:xfrm>
          <a:prstGeom prst="rect">
            <a:avLst/>
          </a:prstGeom>
        </p:spPr>
      </p:pic>
      <p:sp>
        <p:nvSpPr>
          <p:cNvPr id="10" name="Text Placeholder 2">
            <a:extLst>
              <a:ext uri="{FF2B5EF4-FFF2-40B4-BE49-F238E27FC236}">
                <a16:creationId xmlns:a16="http://schemas.microsoft.com/office/drawing/2014/main" id="{3959C1BB-5DB3-4545-BC15-9C1CC6D87E17}"/>
              </a:ext>
            </a:extLst>
          </p:cNvPr>
          <p:cNvSpPr>
            <a:spLocks noGrp="1"/>
          </p:cNvSpPr>
          <p:nvPr>
            <p:ph type="body" idx="16" hasCustomPrompt="1"/>
          </p:nvPr>
        </p:nvSpPr>
        <p:spPr>
          <a:xfrm>
            <a:off x="5544393" y="3847315"/>
            <a:ext cx="3945836" cy="1976435"/>
          </a:xfrm>
          <a:solidFill>
            <a:schemeClr val="tx2"/>
          </a:solidFill>
          <a:ln>
            <a:noFill/>
          </a:ln>
        </p:spPr>
        <p:txBody>
          <a:bodyPr lIns="180000" tIns="144000" rIns="108000" anchor="t"/>
          <a:lstStyle>
            <a:lvl1pPr marL="0" indent="0">
              <a:lnSpc>
                <a:spcPct val="100000"/>
              </a:lnSpc>
              <a:spcBef>
                <a:spcPts val="0"/>
              </a:spcBef>
              <a:spcAft>
                <a:spcPts val="300"/>
              </a:spcAft>
              <a:buNone/>
              <a:defRPr lang="en-AU" sz="1800" smtClean="0">
                <a:solidFill>
                  <a:schemeClr val="bg1"/>
                </a:solidFill>
                <a:effectLst/>
              </a:defRPr>
            </a:lvl1pPr>
            <a:lvl2pPr marL="457200" indent="0">
              <a:buNone/>
              <a:defRPr sz="15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Title</a:t>
            </a:r>
            <a:endParaRPr lang="en-AU" dirty="0">
              <a:solidFill>
                <a:srgbClr val="FFFFFF"/>
              </a:solidFill>
              <a:effectLst/>
              <a:latin typeface="Helvetica" pitchFamily="2" charset="0"/>
            </a:endParaRPr>
          </a:p>
        </p:txBody>
      </p:sp>
      <p:sp>
        <p:nvSpPr>
          <p:cNvPr id="11" name="Text Placeholder 2">
            <a:extLst>
              <a:ext uri="{FF2B5EF4-FFF2-40B4-BE49-F238E27FC236}">
                <a16:creationId xmlns:a16="http://schemas.microsoft.com/office/drawing/2014/main" id="{C1F96B60-C3E6-1E43-A1EF-B695A728B08B}"/>
              </a:ext>
            </a:extLst>
          </p:cNvPr>
          <p:cNvSpPr>
            <a:spLocks noGrp="1"/>
          </p:cNvSpPr>
          <p:nvPr>
            <p:ph type="body" idx="17" hasCustomPrompt="1"/>
          </p:nvPr>
        </p:nvSpPr>
        <p:spPr>
          <a:xfrm>
            <a:off x="9490229" y="3842720"/>
            <a:ext cx="1991767" cy="1976435"/>
          </a:xfrm>
          <a:solidFill>
            <a:schemeClr val="accent1"/>
          </a:solidFill>
          <a:ln>
            <a:noFill/>
          </a:ln>
        </p:spPr>
        <p:txBody>
          <a:bodyPr lIns="180000" tIns="144000" rIns="108000" anchor="t"/>
          <a:lstStyle>
            <a:lvl1pPr marL="0" indent="0">
              <a:lnSpc>
                <a:spcPct val="100000"/>
              </a:lnSpc>
              <a:spcBef>
                <a:spcPts val="0"/>
              </a:spcBef>
              <a:spcAft>
                <a:spcPts val="300"/>
              </a:spcAft>
              <a:buNone/>
              <a:defRPr lang="en-AU" sz="1800" smtClean="0">
                <a:solidFill>
                  <a:schemeClr val="bg1"/>
                </a:solidFill>
                <a:effectLst/>
              </a:defRPr>
            </a:lvl1pPr>
            <a:lvl2pPr marL="457200" indent="0">
              <a:buNone/>
              <a:defRPr sz="15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Title</a:t>
            </a:r>
            <a:endParaRPr lang="en-AU" dirty="0">
              <a:solidFill>
                <a:srgbClr val="FFFFFF"/>
              </a:solidFill>
              <a:effectLst/>
              <a:latin typeface="Helvetica" pitchFamily="2" charset="0"/>
            </a:endParaRPr>
          </a:p>
        </p:txBody>
      </p:sp>
      <p:sp>
        <p:nvSpPr>
          <p:cNvPr id="15" name="Text Placeholder 2">
            <a:extLst>
              <a:ext uri="{FF2B5EF4-FFF2-40B4-BE49-F238E27FC236}">
                <a16:creationId xmlns:a16="http://schemas.microsoft.com/office/drawing/2014/main" id="{7424C1E3-128E-1F4F-A796-DB00C9C8B749}"/>
              </a:ext>
            </a:extLst>
          </p:cNvPr>
          <p:cNvSpPr>
            <a:spLocks noGrp="1"/>
          </p:cNvSpPr>
          <p:nvPr>
            <p:ph type="body" idx="18" hasCustomPrompt="1"/>
          </p:nvPr>
        </p:nvSpPr>
        <p:spPr>
          <a:xfrm>
            <a:off x="5544393" y="1882718"/>
            <a:ext cx="1980337" cy="1976435"/>
          </a:xfrm>
          <a:solidFill>
            <a:schemeClr val="bg2"/>
          </a:solidFill>
          <a:ln>
            <a:noFill/>
          </a:ln>
        </p:spPr>
        <p:txBody>
          <a:bodyPr lIns="180000" tIns="144000" rIns="108000" anchor="t"/>
          <a:lstStyle>
            <a:lvl1pPr marL="0" indent="0">
              <a:lnSpc>
                <a:spcPct val="100000"/>
              </a:lnSpc>
              <a:spcBef>
                <a:spcPts val="0"/>
              </a:spcBef>
              <a:spcAft>
                <a:spcPts val="300"/>
              </a:spcAft>
              <a:buNone/>
              <a:defRPr lang="en-AU" sz="1800" smtClean="0">
                <a:solidFill>
                  <a:schemeClr val="tx1">
                    <a:lumMod val="95000"/>
                    <a:lumOff val="5000"/>
                  </a:schemeClr>
                </a:solidFill>
                <a:effectLst/>
              </a:defRPr>
            </a:lvl1pPr>
            <a:lvl2pPr marL="457200" indent="0">
              <a:buNone/>
              <a:defRPr sz="15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Title</a:t>
            </a:r>
            <a:endParaRPr lang="en-AU" dirty="0">
              <a:solidFill>
                <a:srgbClr val="FFFFFF"/>
              </a:solidFill>
              <a:effectLst/>
              <a:latin typeface="Helvetica" pitchFamily="2" charset="0"/>
            </a:endParaRPr>
          </a:p>
        </p:txBody>
      </p:sp>
      <p:sp>
        <p:nvSpPr>
          <p:cNvPr id="16" name="Text Placeholder 2">
            <a:extLst>
              <a:ext uri="{FF2B5EF4-FFF2-40B4-BE49-F238E27FC236}">
                <a16:creationId xmlns:a16="http://schemas.microsoft.com/office/drawing/2014/main" id="{8F9D2F31-417C-334D-B0FD-273964A68049}"/>
              </a:ext>
            </a:extLst>
          </p:cNvPr>
          <p:cNvSpPr>
            <a:spLocks noGrp="1"/>
          </p:cNvSpPr>
          <p:nvPr>
            <p:ph type="body" idx="19" hasCustomPrompt="1"/>
          </p:nvPr>
        </p:nvSpPr>
        <p:spPr>
          <a:xfrm>
            <a:off x="7524730" y="1878123"/>
            <a:ext cx="3957267" cy="1976435"/>
          </a:xfrm>
          <a:solidFill>
            <a:schemeClr val="tx2">
              <a:lumMod val="10000"/>
              <a:lumOff val="90000"/>
            </a:schemeClr>
          </a:solidFill>
          <a:ln>
            <a:noFill/>
          </a:ln>
        </p:spPr>
        <p:txBody>
          <a:bodyPr lIns="180000" tIns="144000" rIns="108000" anchor="t"/>
          <a:lstStyle>
            <a:lvl1pPr marL="0" indent="0">
              <a:lnSpc>
                <a:spcPct val="100000"/>
              </a:lnSpc>
              <a:spcBef>
                <a:spcPts val="0"/>
              </a:spcBef>
              <a:spcAft>
                <a:spcPts val="300"/>
              </a:spcAft>
              <a:buNone/>
              <a:defRPr lang="en-AU" sz="1800" smtClean="0">
                <a:solidFill>
                  <a:schemeClr val="tx1">
                    <a:lumMod val="95000"/>
                    <a:lumOff val="5000"/>
                  </a:schemeClr>
                </a:solidFill>
                <a:effectLst/>
              </a:defRPr>
            </a:lvl1pPr>
            <a:lvl2pPr marL="457200" indent="0">
              <a:buNone/>
              <a:defRPr sz="15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Title</a:t>
            </a:r>
            <a:endParaRPr lang="en-AU" dirty="0">
              <a:solidFill>
                <a:srgbClr val="FFFFFF"/>
              </a:solidFill>
              <a:effectLst/>
              <a:latin typeface="Helvetica" pitchFamily="2" charset="0"/>
            </a:endParaRPr>
          </a:p>
        </p:txBody>
      </p:sp>
    </p:spTree>
    <p:extLst>
      <p:ext uri="{BB962C8B-B14F-4D97-AF65-F5344CB8AC3E}">
        <p14:creationId xmlns:p14="http://schemas.microsoft.com/office/powerpoint/2010/main" val="284705396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Layout 4">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27854" y="1771605"/>
            <a:ext cx="10335070" cy="726268"/>
          </a:xfrm>
        </p:spPr>
        <p:txBody>
          <a:bodyPr/>
          <a:lstStyle>
            <a:lvl1pPr marL="0" indent="0">
              <a:lnSpc>
                <a:spcPct val="100000"/>
              </a:lnSpc>
              <a:spcBef>
                <a:spcPts val="0"/>
              </a:spcBef>
              <a:spcAft>
                <a:spcPts val="1500"/>
              </a:spcAft>
              <a:buFont typeface="Arial" panose="020B0604020202020204" pitchFamily="34" charset="0"/>
              <a:buNone/>
              <a:defRPr lang="en-AU" sz="18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a:t>Pelignis</a:t>
            </a:r>
            <a:endParaRPr lang="en-AU" dirty="0">
              <a:effectLst/>
              <a:latin typeface="Helvetica" pitchFamily="2" charset="0"/>
            </a:endParaRP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10326658"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286" y="6188125"/>
            <a:ext cx="663137" cy="282186"/>
          </a:xfrm>
          <a:prstGeom prst="rect">
            <a:avLst/>
          </a:prstGeom>
        </p:spPr>
      </p:pic>
      <p:sp>
        <p:nvSpPr>
          <p:cNvPr id="10" name="Content Placeholder 2">
            <a:extLst>
              <a:ext uri="{FF2B5EF4-FFF2-40B4-BE49-F238E27FC236}">
                <a16:creationId xmlns:a16="http://schemas.microsoft.com/office/drawing/2014/main" id="{680FFF11-A66E-3743-A5B6-B27679EAC2F4}"/>
              </a:ext>
            </a:extLst>
          </p:cNvPr>
          <p:cNvSpPr>
            <a:spLocks noGrp="1"/>
          </p:cNvSpPr>
          <p:nvPr>
            <p:ph idx="13" hasCustomPrompt="1"/>
          </p:nvPr>
        </p:nvSpPr>
        <p:spPr>
          <a:xfrm>
            <a:off x="716479" y="2507743"/>
            <a:ext cx="10756142" cy="3123623"/>
          </a:xfrm>
          <a:noFill/>
        </p:spPr>
        <p:txBody>
          <a:bodyPr tIns="90000" bIns="46800"/>
          <a:lstStyle>
            <a:lvl1pPr marL="0" indent="0">
              <a:lnSpc>
                <a:spcPct val="100000"/>
              </a:lnSpc>
              <a:spcBef>
                <a:spcPts val="0"/>
              </a:spcBef>
              <a:spcAft>
                <a:spcPts val="1600"/>
              </a:spcAft>
              <a:buFont typeface="Arial" panose="020B0604020202020204" pitchFamily="34" charset="0"/>
              <a:buNone/>
              <a:defRPr lang="en-AU" sz="1500" smtClean="0">
                <a:effectLst/>
              </a:defRPr>
            </a:lvl1pPr>
            <a:lvl2pPr>
              <a:defRPr sz="1500"/>
            </a:lvl2pPr>
            <a:lvl3pPr>
              <a:defRPr sz="1500"/>
            </a:lvl3pPr>
            <a:lvl4pPr>
              <a:defRPr sz="1500"/>
            </a:lvl4pPr>
            <a:lvl5pPr>
              <a:defRPr sz="1500"/>
            </a:lvl5pPr>
          </a:lstStyle>
          <a:p>
            <a:r>
              <a:rPr lang="en-US" dirty="0"/>
              <a:t>Click to insert table</a:t>
            </a:r>
            <a:endParaRPr lang="en-AU" dirty="0">
              <a:effectLst/>
              <a:latin typeface="Helvetica" pitchFamily="2" charset="0"/>
            </a:endParaRPr>
          </a:p>
        </p:txBody>
      </p:sp>
    </p:spTree>
    <p:extLst>
      <p:ext uri="{BB962C8B-B14F-4D97-AF65-F5344CB8AC3E}">
        <p14:creationId xmlns:p14="http://schemas.microsoft.com/office/powerpoint/2010/main" val="106464896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Layout 4">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1478598" y="2182197"/>
            <a:ext cx="4213990" cy="3359257"/>
          </a:xfrm>
        </p:spPr>
        <p:txBody>
          <a:bodyPr tIns="0"/>
          <a:lstStyle>
            <a:lvl1pPr marL="0" indent="0">
              <a:lnSpc>
                <a:spcPct val="100000"/>
              </a:lnSpc>
              <a:spcBef>
                <a:spcPts val="500"/>
              </a:spcBef>
              <a:spcAft>
                <a:spcPts val="1500"/>
              </a:spcAft>
              <a:buFont typeface="Arial" panose="020B0604020202020204" pitchFamily="34" charset="0"/>
              <a:buNone/>
              <a:defRPr lang="en-AU" sz="15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Ro </a:t>
            </a:r>
            <a:r>
              <a:rPr lang="en-US" dirty="0" err="1"/>
              <a:t>consed</a:t>
            </a:r>
            <a:endParaRPr lang="en-AU" dirty="0">
              <a:effectLst/>
              <a:latin typeface="Helvetica" pitchFamily="2" charset="0"/>
            </a:endParaRP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5101147"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286" y="6188125"/>
            <a:ext cx="663137" cy="282186"/>
          </a:xfrm>
          <a:prstGeom prst="rect">
            <a:avLst/>
          </a:prstGeom>
        </p:spPr>
      </p:pic>
      <p:sp>
        <p:nvSpPr>
          <p:cNvPr id="10" name="Content Placeholder 2">
            <a:extLst>
              <a:ext uri="{FF2B5EF4-FFF2-40B4-BE49-F238E27FC236}">
                <a16:creationId xmlns:a16="http://schemas.microsoft.com/office/drawing/2014/main" id="{680FFF11-A66E-3743-A5B6-B27679EAC2F4}"/>
              </a:ext>
            </a:extLst>
          </p:cNvPr>
          <p:cNvSpPr>
            <a:spLocks noGrp="1"/>
          </p:cNvSpPr>
          <p:nvPr>
            <p:ph idx="13" hasCustomPrompt="1"/>
          </p:nvPr>
        </p:nvSpPr>
        <p:spPr>
          <a:xfrm>
            <a:off x="6947646" y="2182197"/>
            <a:ext cx="4213990" cy="3515695"/>
          </a:xfrm>
          <a:noFill/>
        </p:spPr>
        <p:txBody>
          <a:bodyPr tIns="0" bIns="46800"/>
          <a:lstStyle>
            <a:lvl1pPr marL="0" marR="0" indent="0" algn="l" defTabSz="914400" rtl="0" eaLnBrk="1" fontAlgn="auto" latinLnBrk="0" hangingPunct="1">
              <a:lnSpc>
                <a:spcPct val="100000"/>
              </a:lnSpc>
              <a:spcBef>
                <a:spcPts val="500"/>
              </a:spcBef>
              <a:spcAft>
                <a:spcPts val="1500"/>
              </a:spcAft>
              <a:buClrTx/>
              <a:buSzTx/>
              <a:buFont typeface="Arial" panose="020B0604020202020204" pitchFamily="34" charset="0"/>
              <a:buNone/>
              <a:tabLst/>
              <a:defRPr lang="en-AU" sz="1500" smtClean="0">
                <a:effectLst/>
              </a:defRPr>
            </a:lvl1pPr>
            <a:lvl2pPr>
              <a:defRPr sz="1500"/>
            </a:lvl2pPr>
            <a:lvl3pPr>
              <a:defRPr sz="1500"/>
            </a:lvl3pPr>
            <a:lvl4pPr>
              <a:defRPr sz="1500"/>
            </a:lvl4pPr>
            <a:lvl5pPr>
              <a:defRPr sz="1500"/>
            </a:lvl5pPr>
          </a:lstStyle>
          <a:p>
            <a:pPr marL="0" marR="0" lvl="0" indent="0" algn="l" defTabSz="914400" rtl="0" eaLnBrk="1" fontAlgn="auto" latinLnBrk="0" hangingPunct="1">
              <a:lnSpc>
                <a:spcPct val="100000"/>
              </a:lnSpc>
              <a:spcBef>
                <a:spcPts val="0"/>
              </a:spcBef>
              <a:spcAft>
                <a:spcPts val="1600"/>
              </a:spcAft>
              <a:buClrTx/>
              <a:buSzTx/>
              <a:buFont typeface="Arial" panose="020B0604020202020204" pitchFamily="34" charset="0"/>
              <a:buNone/>
              <a:tabLst/>
              <a:defRPr/>
            </a:pPr>
            <a:r>
              <a:rPr lang="en-US" dirty="0"/>
              <a:t>Ro </a:t>
            </a:r>
            <a:r>
              <a:rPr lang="en-US" dirty="0" err="1"/>
              <a:t>consed</a:t>
            </a:r>
            <a:endParaRPr lang="en-AU" dirty="0">
              <a:effectLst/>
              <a:latin typeface="Helvetica" pitchFamily="2" charset="0"/>
            </a:endParaRPr>
          </a:p>
        </p:txBody>
      </p:sp>
      <p:sp>
        <p:nvSpPr>
          <p:cNvPr id="15" name="Text Placeholder 2">
            <a:extLst>
              <a:ext uri="{FF2B5EF4-FFF2-40B4-BE49-F238E27FC236}">
                <a16:creationId xmlns:a16="http://schemas.microsoft.com/office/drawing/2014/main" id="{6F96D124-1F00-DC4C-9384-D7CA80EA6C5A}"/>
              </a:ext>
            </a:extLst>
          </p:cNvPr>
          <p:cNvSpPr>
            <a:spLocks noGrp="1"/>
          </p:cNvSpPr>
          <p:nvPr>
            <p:ph type="body" idx="14" hasCustomPrompt="1"/>
          </p:nvPr>
        </p:nvSpPr>
        <p:spPr>
          <a:xfrm>
            <a:off x="5916478" y="1137921"/>
            <a:ext cx="5101147"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spTree>
    <p:extLst>
      <p:ext uri="{BB962C8B-B14F-4D97-AF65-F5344CB8AC3E}">
        <p14:creationId xmlns:p14="http://schemas.microsoft.com/office/powerpoint/2010/main" val="8505964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8520DE-9604-514D-9A44-1CC3729B9F82}"/>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bg1"/>
                </a:solidFill>
              </a:rPr>
              <a:t>UTS CRICOS 00099F</a:t>
            </a:r>
          </a:p>
        </p:txBody>
      </p:sp>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5658416" y="2272421"/>
            <a:ext cx="5113662" cy="1186004"/>
          </a:xfrm>
        </p:spPr>
        <p:txBody>
          <a:bodyPr anchor="b"/>
          <a:lstStyle>
            <a:lvl1pPr>
              <a:defRPr sz="3400" b="1" spc="-30" baseline="0">
                <a:solidFill>
                  <a:schemeClr val="accent2"/>
                </a:solidFill>
              </a:defRPr>
            </a:lvl1pPr>
          </a:lstStyle>
          <a:p>
            <a:r>
              <a:rPr lang="en-US" dirty="0"/>
              <a:t>Title 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5658416" y="3745828"/>
            <a:ext cx="5113662" cy="1328416"/>
          </a:xfrm>
        </p:spPr>
        <p:txBody>
          <a:bodyPr/>
          <a:lstStyle>
            <a:lvl1pPr marL="0" indent="0">
              <a:lnSpc>
                <a:spcPct val="100000"/>
              </a:lnSpc>
              <a:spcBef>
                <a:spcPts val="0"/>
              </a:spcBef>
              <a:buNone/>
              <a:defRPr lang="en-AU" sz="2000" smtClean="0">
                <a:solidFill>
                  <a:schemeClr val="tx1">
                    <a:lumMod val="85000"/>
                    <a:lumOff val="1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Ligenimus</a:t>
            </a:r>
            <a:endParaRPr lang="en-GB" dirty="0"/>
          </a:p>
        </p:txBody>
      </p:sp>
      <p:sp>
        <p:nvSpPr>
          <p:cNvPr id="20" name="Picture Placeholder 2">
            <a:extLst>
              <a:ext uri="{FF2B5EF4-FFF2-40B4-BE49-F238E27FC236}">
                <a16:creationId xmlns:a16="http://schemas.microsoft.com/office/drawing/2014/main" id="{6DC7C851-CFFF-5142-B698-9A19B56DBC1A}"/>
              </a:ext>
            </a:extLst>
          </p:cNvPr>
          <p:cNvSpPr>
            <a:spLocks noGrp="1"/>
          </p:cNvSpPr>
          <p:nvPr>
            <p:ph type="pic" idx="10" hasCustomPrompt="1"/>
          </p:nvPr>
        </p:nvSpPr>
        <p:spPr>
          <a:xfrm>
            <a:off x="0" y="0"/>
            <a:ext cx="12191999" cy="6858000"/>
          </a:xfrm>
        </p:spPr>
        <p:txBody>
          <a:bodyPr anchor="t"/>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Tree>
    <p:extLst>
      <p:ext uri="{BB962C8B-B14F-4D97-AF65-F5344CB8AC3E}">
        <p14:creationId xmlns:p14="http://schemas.microsoft.com/office/powerpoint/2010/main" val="167432137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Layout 4">
    <p:bg>
      <p:bgRef idx="1001">
        <a:schemeClr val="bg1"/>
      </p:bgRef>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9475705F-056C-E84F-941D-51846364E08B}"/>
              </a:ext>
            </a:extLst>
          </p:cNvPr>
          <p:cNvSpPr>
            <a:spLocks noGrp="1"/>
          </p:cNvSpPr>
          <p:nvPr>
            <p:ph type="pic" idx="13"/>
          </p:nvPr>
        </p:nvSpPr>
        <p:spPr>
          <a:xfrm>
            <a:off x="6008966" y="1846729"/>
            <a:ext cx="5463655" cy="3953434"/>
          </a:xfrm>
        </p:spPr>
        <p:txBody>
          <a:bodyPr anchor="t"/>
          <a:lstStyle>
            <a:lvl1pPr marL="0" indent="0" algn="ctr">
              <a:buNone/>
              <a:defRPr sz="18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1478598" y="2182197"/>
            <a:ext cx="4213990" cy="3359257"/>
          </a:xfrm>
        </p:spPr>
        <p:txBody>
          <a:bodyPr tIns="0"/>
          <a:lstStyle>
            <a:lvl1pPr marL="0" indent="0">
              <a:lnSpc>
                <a:spcPct val="100000"/>
              </a:lnSpc>
              <a:spcBef>
                <a:spcPts val="500"/>
              </a:spcBef>
              <a:spcAft>
                <a:spcPts val="1500"/>
              </a:spcAft>
              <a:buFont typeface="Arial" panose="020B0604020202020204" pitchFamily="34" charset="0"/>
              <a:buNone/>
              <a:defRPr lang="en-AU" sz="15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text</a:t>
            </a:r>
            <a:endParaRPr lang="en-AU" dirty="0">
              <a:effectLst/>
              <a:latin typeface="Helvetica" pitchFamily="2" charset="0"/>
            </a:endParaRP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10327569"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286" y="6188125"/>
            <a:ext cx="663137" cy="282186"/>
          </a:xfrm>
          <a:prstGeom prst="rect">
            <a:avLst/>
          </a:prstGeom>
        </p:spPr>
      </p:pic>
    </p:spTree>
    <p:extLst>
      <p:ext uri="{BB962C8B-B14F-4D97-AF65-F5344CB8AC3E}">
        <p14:creationId xmlns:p14="http://schemas.microsoft.com/office/powerpoint/2010/main" val="76331095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Layout 4">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10326658"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286" y="6188125"/>
            <a:ext cx="663137" cy="282186"/>
          </a:xfrm>
          <a:prstGeom prst="rect">
            <a:avLst/>
          </a:prstGeom>
        </p:spPr>
      </p:pic>
    </p:spTree>
    <p:extLst>
      <p:ext uri="{BB962C8B-B14F-4D97-AF65-F5344CB8AC3E}">
        <p14:creationId xmlns:p14="http://schemas.microsoft.com/office/powerpoint/2010/main" val="83484698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over 6">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D08152-A3CE-E74C-8704-ED0CA74E8B5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A44100E-027F-E643-8E48-32B4F0C8FFE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398459" y="2122361"/>
            <a:ext cx="5592436" cy="1220142"/>
          </a:xfrm>
        </p:spPr>
        <p:txBody>
          <a:bodyPr anchor="t"/>
          <a:lstStyle>
            <a:lvl1pPr>
              <a:defRPr sz="3400">
                <a:solidFill>
                  <a:schemeClr val="bg1"/>
                </a:solidFill>
              </a:defRPr>
            </a:lvl1pPr>
          </a:lstStyle>
          <a:p>
            <a:r>
              <a:rPr lang="en-US" dirty="0"/>
              <a:t>Title 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p:nvPr>
        </p:nvSpPr>
        <p:spPr>
          <a:xfrm>
            <a:off x="6398459" y="3360789"/>
            <a:ext cx="5592436" cy="2185163"/>
          </a:xfrm>
        </p:spPr>
        <p:txBody>
          <a:bodyPr/>
          <a:lstStyle>
            <a:lvl1pPr marL="0" indent="0">
              <a:lnSpc>
                <a:spcPts val="2050"/>
              </a:lnSpc>
              <a:spcBef>
                <a:spcPts val="0"/>
              </a:spcBef>
              <a:buNone/>
              <a:defRPr lang="en-AU" sz="1600" smtClean="0">
                <a:solidFill>
                  <a:schemeClr val="bg1"/>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AAB7304E-0E27-AF47-BD7A-0A8B3B31ACBF}"/>
              </a:ext>
            </a:extLst>
          </p:cNvPr>
          <p:cNvPicPr>
            <a:picLocks noChangeAspect="1"/>
          </p:cNvPicPr>
          <p:nvPr userDrawn="1"/>
        </p:nvPicPr>
        <p:blipFill>
          <a:blip r:embed="rId4"/>
          <a:stretch>
            <a:fillRect/>
          </a:stretch>
        </p:blipFill>
        <p:spPr>
          <a:xfrm>
            <a:off x="10742849" y="707332"/>
            <a:ext cx="748146" cy="709155"/>
          </a:xfrm>
          <a:prstGeom prst="rect">
            <a:avLst/>
          </a:prstGeom>
        </p:spPr>
      </p:pic>
      <p:sp>
        <p:nvSpPr>
          <p:cNvPr id="9" name="TextBox 8">
            <a:extLst>
              <a:ext uri="{FF2B5EF4-FFF2-40B4-BE49-F238E27FC236}">
                <a16:creationId xmlns:a16="http://schemas.microsoft.com/office/drawing/2014/main" id="{8CF341A3-F22A-8F43-98A2-33A1DF177A05}"/>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tx1">
                    <a:lumMod val="85000"/>
                    <a:lumOff val="15000"/>
                  </a:schemeClr>
                </a:solidFill>
              </a:rPr>
              <a:t>UTS CRICOS 00099F</a:t>
            </a:r>
          </a:p>
        </p:txBody>
      </p:sp>
    </p:spTree>
    <p:extLst>
      <p:ext uri="{BB962C8B-B14F-4D97-AF65-F5344CB8AC3E}">
        <p14:creationId xmlns:p14="http://schemas.microsoft.com/office/powerpoint/2010/main" val="38115800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bg>
      <p:bgRef idx="1001">
        <a:schemeClr val="bg1"/>
      </p:bgRef>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1CDC8335-2624-9446-A90D-6DDFCA9AC2FF}"/>
              </a:ext>
            </a:extLst>
          </p:cNvPr>
          <p:cNvSpPr>
            <a:spLocks noGrp="1"/>
          </p:cNvSpPr>
          <p:nvPr>
            <p:ph type="pic" idx="10" hasCustomPrompt="1"/>
          </p:nvPr>
        </p:nvSpPr>
        <p:spPr>
          <a:xfrm>
            <a:off x="0" y="0"/>
            <a:ext cx="12191999" cy="6858000"/>
          </a:xfrm>
        </p:spPr>
        <p:txBody>
          <a:bodyPr anchor="t"/>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7535118" y="2181652"/>
            <a:ext cx="4232797" cy="1247348"/>
          </a:xfrm>
        </p:spPr>
        <p:txBody>
          <a:bodyPr anchor="t"/>
          <a:lstStyle>
            <a:lvl1pPr>
              <a:defRPr sz="3400" b="1" spc="-30" baseline="0">
                <a:solidFill>
                  <a:schemeClr val="tx1">
                    <a:lumMod val="85000"/>
                    <a:lumOff val="15000"/>
                  </a:schemeClr>
                </a:solidFill>
              </a:defRPr>
            </a:lvl1pPr>
          </a:lstStyle>
          <a:p>
            <a:r>
              <a:rPr lang="en-US" dirty="0"/>
              <a:t>Title 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7535118" y="3429000"/>
            <a:ext cx="4232797" cy="2185163"/>
          </a:xfrm>
        </p:spPr>
        <p:txBody>
          <a:bodyPr/>
          <a:lstStyle>
            <a:lvl1pPr marL="0" indent="0">
              <a:lnSpc>
                <a:spcPct val="100000"/>
              </a:lnSpc>
              <a:spcBef>
                <a:spcPts val="0"/>
              </a:spcBef>
              <a:buNone/>
              <a:defRPr lang="en-AU" sz="2000" smtClean="0">
                <a:solidFill>
                  <a:schemeClr val="tx1">
                    <a:lumMod val="85000"/>
                    <a:lumOff val="1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Ligenimus</a:t>
            </a:r>
            <a:endParaRPr lang="en-GB" dirty="0"/>
          </a:p>
        </p:txBody>
      </p:sp>
      <p:sp>
        <p:nvSpPr>
          <p:cNvPr id="6" name="TextBox 5">
            <a:extLst>
              <a:ext uri="{FF2B5EF4-FFF2-40B4-BE49-F238E27FC236}">
                <a16:creationId xmlns:a16="http://schemas.microsoft.com/office/drawing/2014/main" id="{5D0D74A7-5BDD-6A4F-B249-910440AD9E9A}"/>
              </a:ext>
            </a:extLst>
          </p:cNvPr>
          <p:cNvSpPr txBox="1"/>
          <p:nvPr userDrawn="1"/>
        </p:nvSpPr>
        <p:spPr>
          <a:xfrm>
            <a:off x="619685" y="6420897"/>
            <a:ext cx="1748412" cy="246221"/>
          </a:xfrm>
          <a:prstGeom prst="rect">
            <a:avLst/>
          </a:prstGeom>
          <a:noFill/>
        </p:spPr>
        <p:txBody>
          <a:bodyPr wrap="square" rtlCol="0">
            <a:spAutoFit/>
          </a:bodyPr>
          <a:lstStyle/>
          <a:p>
            <a:pPr algn="l"/>
            <a:r>
              <a:rPr lang="en-US" sz="1000" dirty="0">
                <a:solidFill>
                  <a:schemeClr val="bg1"/>
                </a:solidFill>
              </a:rPr>
              <a:t>UTS CRICOS 00099F</a:t>
            </a:r>
          </a:p>
        </p:txBody>
      </p:sp>
      <p:pic>
        <p:nvPicPr>
          <p:cNvPr id="8" name="Picture 7">
            <a:extLst>
              <a:ext uri="{FF2B5EF4-FFF2-40B4-BE49-F238E27FC236}">
                <a16:creationId xmlns:a16="http://schemas.microsoft.com/office/drawing/2014/main" id="{D9A5829D-0D3F-904D-9EA2-9538BC4D257E}"/>
              </a:ext>
            </a:extLst>
          </p:cNvPr>
          <p:cNvPicPr>
            <a:picLocks noChangeAspect="1"/>
          </p:cNvPicPr>
          <p:nvPr userDrawn="1"/>
        </p:nvPicPr>
        <p:blipFill>
          <a:blip r:embed="rId2"/>
          <a:stretch>
            <a:fillRect/>
          </a:stretch>
        </p:blipFill>
        <p:spPr>
          <a:xfrm>
            <a:off x="630670" y="634393"/>
            <a:ext cx="714116" cy="682518"/>
          </a:xfrm>
          <a:prstGeom prst="rect">
            <a:avLst/>
          </a:prstGeom>
        </p:spPr>
      </p:pic>
    </p:spTree>
    <p:extLst>
      <p:ext uri="{BB962C8B-B14F-4D97-AF65-F5344CB8AC3E}">
        <p14:creationId xmlns:p14="http://schemas.microsoft.com/office/powerpoint/2010/main" val="5991237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bg>
      <p:bgRef idx="1001">
        <a:schemeClr val="bg1"/>
      </p:bgRef>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A3F461D9-7978-1349-866D-E5697B7D998A}"/>
              </a:ext>
            </a:extLst>
          </p:cNvPr>
          <p:cNvSpPr>
            <a:spLocks noGrp="1"/>
          </p:cNvSpPr>
          <p:nvPr>
            <p:ph type="pic" idx="10" hasCustomPrompt="1"/>
          </p:nvPr>
        </p:nvSpPr>
        <p:spPr>
          <a:xfrm>
            <a:off x="0" y="0"/>
            <a:ext cx="12191999" cy="6858000"/>
          </a:xfrm>
        </p:spPr>
        <p:txBody>
          <a:bodyPr anchor="t"/>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6" name="TextBox 5">
            <a:extLst>
              <a:ext uri="{FF2B5EF4-FFF2-40B4-BE49-F238E27FC236}">
                <a16:creationId xmlns:a16="http://schemas.microsoft.com/office/drawing/2014/main" id="{02A1FD67-3299-CA49-B972-E63A734FFB5E}"/>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bg1"/>
                </a:solidFill>
              </a:rPr>
              <a:t>UTS CRICOS 00099F</a:t>
            </a:r>
          </a:p>
        </p:txBody>
      </p:sp>
      <p:pic>
        <p:nvPicPr>
          <p:cNvPr id="9" name="Picture 8">
            <a:extLst>
              <a:ext uri="{FF2B5EF4-FFF2-40B4-BE49-F238E27FC236}">
                <a16:creationId xmlns:a16="http://schemas.microsoft.com/office/drawing/2014/main" id="{A3F084B7-6B12-EB47-8096-902B752E3ABC}"/>
              </a:ext>
            </a:extLst>
          </p:cNvPr>
          <p:cNvPicPr>
            <a:picLocks noChangeAspect="1"/>
          </p:cNvPicPr>
          <p:nvPr userDrawn="1"/>
        </p:nvPicPr>
        <p:blipFill>
          <a:blip r:embed="rId2"/>
          <a:stretch>
            <a:fillRect/>
          </a:stretch>
        </p:blipFill>
        <p:spPr>
          <a:xfrm>
            <a:off x="630670" y="634393"/>
            <a:ext cx="714116" cy="682518"/>
          </a:xfrm>
          <a:prstGeom prst="rect">
            <a:avLst/>
          </a:prstGeom>
        </p:spPr>
      </p:pic>
      <p:sp>
        <p:nvSpPr>
          <p:cNvPr id="2" name="Title 1"/>
          <p:cNvSpPr>
            <a:spLocks noGrp="1"/>
          </p:cNvSpPr>
          <p:nvPr>
            <p:ph type="ctrTitle" hasCustomPrompt="1"/>
          </p:nvPr>
        </p:nvSpPr>
        <p:spPr>
          <a:xfrm>
            <a:off x="6112788" y="2382129"/>
            <a:ext cx="4814292" cy="1157029"/>
          </a:xfrm>
        </p:spPr>
        <p:txBody>
          <a:bodyPr anchor="ctr">
            <a:noAutofit/>
          </a:bodyPr>
          <a:lstStyle>
            <a:lvl1pPr algn="l">
              <a:defRPr lang="en-AU" sz="3400" b="1" spc="-30" baseline="0" smtClean="0">
                <a:solidFill>
                  <a:schemeClr val="accent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13" name="Text Placeholder 2">
            <a:extLst>
              <a:ext uri="{FF2B5EF4-FFF2-40B4-BE49-F238E27FC236}">
                <a16:creationId xmlns:a16="http://schemas.microsoft.com/office/drawing/2014/main" id="{DF3B029A-70EF-BD40-862C-C1426A0C7BDF}"/>
              </a:ext>
            </a:extLst>
          </p:cNvPr>
          <p:cNvSpPr>
            <a:spLocks noGrp="1"/>
          </p:cNvSpPr>
          <p:nvPr>
            <p:ph type="body" idx="12" hasCustomPrompt="1"/>
          </p:nvPr>
        </p:nvSpPr>
        <p:spPr>
          <a:xfrm>
            <a:off x="7308489" y="3494333"/>
            <a:ext cx="4018641" cy="1329128"/>
          </a:xfrm>
        </p:spPr>
        <p:txBody>
          <a:bodyPr/>
          <a:lstStyle>
            <a:lvl1pPr marL="0" indent="0">
              <a:lnSpc>
                <a:spcPct val="100000"/>
              </a:lnSpc>
              <a:spcBef>
                <a:spcPts val="0"/>
              </a:spcBef>
              <a:buNone/>
              <a:defRPr lang="en-AU" sz="2000" smtClean="0">
                <a:solidFill>
                  <a:schemeClr val="tx1">
                    <a:lumMod val="85000"/>
                    <a:lumOff val="1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Ligenimus</a:t>
            </a:r>
            <a:endParaRPr lang="en-GB" dirty="0"/>
          </a:p>
        </p:txBody>
      </p:sp>
    </p:spTree>
    <p:extLst>
      <p:ext uri="{BB962C8B-B14F-4D97-AF65-F5344CB8AC3E}">
        <p14:creationId xmlns:p14="http://schemas.microsoft.com/office/powerpoint/2010/main" val="39937012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85B35B0-7E16-6347-9ABB-1E71DBC12D5C}"/>
              </a:ext>
            </a:extLst>
          </p:cNvPr>
          <p:cNvSpPr>
            <a:spLocks noGrp="1"/>
          </p:cNvSpPr>
          <p:nvPr>
            <p:ph type="pic" idx="10" hasCustomPrompt="1"/>
          </p:nvPr>
        </p:nvSpPr>
        <p:spPr>
          <a:xfrm>
            <a:off x="-1" y="0"/>
            <a:ext cx="6391175" cy="6858000"/>
          </a:xfrm>
        </p:spPr>
        <p:txBody>
          <a:bodyPr anchor="ctr"/>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6" name="TextBox 5">
            <a:extLst>
              <a:ext uri="{FF2B5EF4-FFF2-40B4-BE49-F238E27FC236}">
                <a16:creationId xmlns:a16="http://schemas.microsoft.com/office/drawing/2014/main" id="{D33B5CED-F544-F742-9789-3164A6A500D5}"/>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bg2"/>
                </a:solidFill>
              </a:rPr>
              <a:t>UTS CRICOS 00099F</a:t>
            </a:r>
          </a:p>
        </p:txBody>
      </p:sp>
      <p:sp>
        <p:nvSpPr>
          <p:cNvPr id="2" name="Title 1"/>
          <p:cNvSpPr>
            <a:spLocks noGrp="1"/>
          </p:cNvSpPr>
          <p:nvPr>
            <p:ph type="ctrTitle" hasCustomPrompt="1"/>
          </p:nvPr>
        </p:nvSpPr>
        <p:spPr>
          <a:xfrm>
            <a:off x="7120890" y="3301566"/>
            <a:ext cx="5071110" cy="1201854"/>
          </a:xfrm>
        </p:spPr>
        <p:txBody>
          <a:bodyPr anchor="b">
            <a:noAutofit/>
          </a:bodyPr>
          <a:lstStyle>
            <a:lvl1pPr algn="l">
              <a:defRPr lang="en-AU" sz="3400" b="1" spc="-30" baseline="0" smtClean="0">
                <a:solidFill>
                  <a:schemeClr val="tx1">
                    <a:lumMod val="85000"/>
                    <a:lumOff val="15000"/>
                  </a:schemeClr>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7120890" y="4670298"/>
            <a:ext cx="5071110" cy="1483672"/>
          </a:xfrm>
        </p:spPr>
        <p:txBody>
          <a:bodyPr>
            <a:noAutofit/>
          </a:bodyPr>
          <a:lstStyle>
            <a:lvl1pPr marL="0" indent="0" algn="l">
              <a:lnSpc>
                <a:spcPct val="100000"/>
              </a:lnSpc>
              <a:spcBef>
                <a:spcPts val="0"/>
              </a:spcBef>
              <a:buNone/>
              <a:defRPr lang="en-AU" sz="2000" smtClean="0">
                <a:solidFill>
                  <a:schemeClr val="tx1">
                    <a:lumMod val="85000"/>
                    <a:lumOff val="15000"/>
                  </a:schemeClr>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err="1"/>
              <a:t>Ligenimus</a:t>
            </a:r>
            <a:endParaRPr lang="en-US" dirty="0"/>
          </a:p>
        </p:txBody>
      </p:sp>
    </p:spTree>
    <p:extLst>
      <p:ext uri="{BB962C8B-B14F-4D97-AF65-F5344CB8AC3E}">
        <p14:creationId xmlns:p14="http://schemas.microsoft.com/office/powerpoint/2010/main" val="258885206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bg>
      <p:bgRef idx="1001">
        <a:schemeClr val="bg2"/>
      </p:bgRef>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EA0ED4D8-6F83-E64C-B78D-18D8732B4209}"/>
              </a:ext>
            </a:extLst>
          </p:cNvPr>
          <p:cNvSpPr>
            <a:spLocks noGrp="1"/>
          </p:cNvSpPr>
          <p:nvPr>
            <p:ph type="pic" idx="10" hasCustomPrompt="1"/>
          </p:nvPr>
        </p:nvSpPr>
        <p:spPr>
          <a:xfrm>
            <a:off x="-1191188" y="-766482"/>
            <a:ext cx="6561492" cy="6561492"/>
          </a:xfrm>
        </p:spPr>
        <p:txBody>
          <a:bodyPr anchor="ctr"/>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146999" y="3036761"/>
            <a:ext cx="5592436" cy="1220142"/>
          </a:xfrm>
        </p:spPr>
        <p:txBody>
          <a:bodyPr anchor="b"/>
          <a:lstStyle>
            <a:lvl1pPr>
              <a:defRPr sz="3400" b="1" spc="-30" baseline="0">
                <a:solidFill>
                  <a:schemeClr val="accent2"/>
                </a:solidFill>
              </a:defRPr>
            </a:lvl1pPr>
          </a:lstStyle>
          <a:p>
            <a:r>
              <a:rPr lang="en-US" dirty="0"/>
              <a:t>Title 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158429" y="4663440"/>
            <a:ext cx="5592436" cy="1762622"/>
          </a:xfrm>
        </p:spPr>
        <p:txBody>
          <a:bodyPr/>
          <a:lstStyle>
            <a:lvl1pPr marL="0" indent="0">
              <a:lnSpc>
                <a:spcPct val="100000"/>
              </a:lnSpc>
              <a:spcBef>
                <a:spcPts val="0"/>
              </a:spcBef>
              <a:buNone/>
              <a:defRPr lang="en-AU" sz="2000" smtClean="0">
                <a:solidFill>
                  <a:schemeClr val="tx1"/>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Ligenimus</a:t>
            </a:r>
            <a:endParaRPr lang="en-GB" dirty="0"/>
          </a:p>
        </p:txBody>
      </p:sp>
      <p:pic>
        <p:nvPicPr>
          <p:cNvPr id="8" name="Picture 7">
            <a:extLst>
              <a:ext uri="{FF2B5EF4-FFF2-40B4-BE49-F238E27FC236}">
                <a16:creationId xmlns:a16="http://schemas.microsoft.com/office/drawing/2014/main" id="{AAB7304E-0E27-AF47-BD7A-0A8B3B31ACB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42849" y="707332"/>
            <a:ext cx="748146" cy="709155"/>
          </a:xfrm>
          <a:prstGeom prst="rect">
            <a:avLst/>
          </a:prstGeom>
        </p:spPr>
      </p:pic>
      <p:sp>
        <p:nvSpPr>
          <p:cNvPr id="9" name="TextBox 8">
            <a:extLst>
              <a:ext uri="{FF2B5EF4-FFF2-40B4-BE49-F238E27FC236}">
                <a16:creationId xmlns:a16="http://schemas.microsoft.com/office/drawing/2014/main" id="{8CF341A3-F22A-8F43-98A2-33A1DF177A05}"/>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tx2">
                    <a:lumMod val="50000"/>
                  </a:schemeClr>
                </a:solidFill>
              </a:rPr>
              <a:t>UTS CRICOS 00099F</a:t>
            </a:r>
          </a:p>
        </p:txBody>
      </p:sp>
    </p:spTree>
    <p:extLst>
      <p:ext uri="{BB962C8B-B14F-4D97-AF65-F5344CB8AC3E}">
        <p14:creationId xmlns:p14="http://schemas.microsoft.com/office/powerpoint/2010/main" val="31142842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6">
    <p:bg>
      <p:bgPr>
        <a:solidFill>
          <a:schemeClr val="accent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146999" y="3036761"/>
            <a:ext cx="5592436" cy="1220142"/>
          </a:xfrm>
        </p:spPr>
        <p:txBody>
          <a:bodyPr anchor="b"/>
          <a:lstStyle>
            <a:lvl1pPr>
              <a:defRPr sz="3400" b="1" spc="-30" baseline="0">
                <a:solidFill>
                  <a:schemeClr val="tx1"/>
                </a:solidFill>
              </a:defRPr>
            </a:lvl1pPr>
          </a:lstStyle>
          <a:p>
            <a:r>
              <a:rPr lang="en-US" dirty="0"/>
              <a:t>Title 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158429" y="4663440"/>
            <a:ext cx="5592436" cy="1762622"/>
          </a:xfrm>
        </p:spPr>
        <p:txBody>
          <a:bodyPr/>
          <a:lstStyle>
            <a:lvl1pPr marL="0" indent="0">
              <a:lnSpc>
                <a:spcPct val="100000"/>
              </a:lnSpc>
              <a:spcBef>
                <a:spcPts val="0"/>
              </a:spcBef>
              <a:buNone/>
              <a:defRPr lang="en-AU" sz="2000" smtClean="0">
                <a:solidFill>
                  <a:schemeClr val="tx1"/>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Ligenimus</a:t>
            </a:r>
            <a:endParaRPr lang="en-GB" dirty="0"/>
          </a:p>
        </p:txBody>
      </p:sp>
      <p:pic>
        <p:nvPicPr>
          <p:cNvPr id="8" name="Picture 7">
            <a:extLst>
              <a:ext uri="{FF2B5EF4-FFF2-40B4-BE49-F238E27FC236}">
                <a16:creationId xmlns:a16="http://schemas.microsoft.com/office/drawing/2014/main" id="{AAB7304E-0E27-AF47-BD7A-0A8B3B31ACB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42849" y="707332"/>
            <a:ext cx="748146" cy="709155"/>
          </a:xfrm>
          <a:prstGeom prst="rect">
            <a:avLst/>
          </a:prstGeom>
        </p:spPr>
      </p:pic>
      <p:sp>
        <p:nvSpPr>
          <p:cNvPr id="9" name="TextBox 8">
            <a:extLst>
              <a:ext uri="{FF2B5EF4-FFF2-40B4-BE49-F238E27FC236}">
                <a16:creationId xmlns:a16="http://schemas.microsoft.com/office/drawing/2014/main" id="{8CF341A3-F22A-8F43-98A2-33A1DF177A05}"/>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tx1">
                    <a:lumMod val="85000"/>
                    <a:lumOff val="15000"/>
                  </a:schemeClr>
                </a:solidFill>
              </a:rPr>
              <a:t>UTS CRICOS 00099F</a:t>
            </a:r>
          </a:p>
        </p:txBody>
      </p:sp>
      <p:sp>
        <p:nvSpPr>
          <p:cNvPr id="7" name="Picture Placeholder 2">
            <a:extLst>
              <a:ext uri="{FF2B5EF4-FFF2-40B4-BE49-F238E27FC236}">
                <a16:creationId xmlns:a16="http://schemas.microsoft.com/office/drawing/2014/main" id="{B070798B-3B0A-5948-B421-23D8843BB416}"/>
              </a:ext>
            </a:extLst>
          </p:cNvPr>
          <p:cNvSpPr>
            <a:spLocks noGrp="1"/>
          </p:cNvSpPr>
          <p:nvPr>
            <p:ph type="pic" idx="10" hasCustomPrompt="1"/>
          </p:nvPr>
        </p:nvSpPr>
        <p:spPr>
          <a:xfrm>
            <a:off x="-1191188" y="-766482"/>
            <a:ext cx="6561492" cy="6561492"/>
          </a:xfrm>
        </p:spPr>
        <p:txBody>
          <a:bodyPr anchor="ctr"/>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Tree>
    <p:extLst>
      <p:ext uri="{BB962C8B-B14F-4D97-AF65-F5344CB8AC3E}">
        <p14:creationId xmlns:p14="http://schemas.microsoft.com/office/powerpoint/2010/main" val="260135401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7">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1895C320-85D8-7946-80F1-AF205B05ECDC}"/>
              </a:ext>
            </a:extLst>
          </p:cNvPr>
          <p:cNvSpPr>
            <a:spLocks noGrp="1"/>
          </p:cNvSpPr>
          <p:nvPr>
            <p:ph type="pic" idx="10" hasCustomPrompt="1"/>
          </p:nvPr>
        </p:nvSpPr>
        <p:spPr>
          <a:xfrm>
            <a:off x="1476397" y="1714500"/>
            <a:ext cx="4117985" cy="4105255"/>
          </a:xfrm>
        </p:spPr>
        <p:txBody>
          <a:bodyPr anchor="t"/>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6175728" y="2441842"/>
            <a:ext cx="5001987" cy="1201854"/>
          </a:xfrm>
        </p:spPr>
        <p:txBody>
          <a:bodyPr anchor="b">
            <a:noAutofit/>
          </a:bodyPr>
          <a:lstStyle>
            <a:lvl1pPr algn="l">
              <a:defRPr lang="en-AU" sz="2800" b="1" spc="-20" baseline="0" smtClean="0">
                <a:solidFill>
                  <a:schemeClr val="accent1"/>
                </a:solidFill>
                <a:effectLst/>
              </a:defRPr>
            </a:lvl1pPr>
          </a:lstStyle>
          <a:p>
            <a:r>
              <a:rPr lang="en-US" dirty="0"/>
              <a:t>Section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75728" y="3661984"/>
            <a:ext cx="5001987" cy="1483672"/>
          </a:xfrm>
        </p:spPr>
        <p:txBody>
          <a:bodyPr>
            <a:noAutofit/>
          </a:bodyPr>
          <a:lstStyle>
            <a:lvl1pPr marL="0" indent="0" algn="l">
              <a:lnSpc>
                <a:spcPct val="100000"/>
              </a:lnSpc>
              <a:spcBef>
                <a:spcPts val="0"/>
              </a:spcBef>
              <a:buNone/>
              <a:defRPr lang="en-AU" sz="2000" smtClean="0">
                <a:solidFill>
                  <a:schemeClr val="tx1">
                    <a:lumMod val="95000"/>
                    <a:lumOff val="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Intro</a:t>
            </a:r>
          </a:p>
        </p:txBody>
      </p:sp>
    </p:spTree>
    <p:extLst>
      <p:ext uri="{BB962C8B-B14F-4D97-AF65-F5344CB8AC3E}">
        <p14:creationId xmlns:p14="http://schemas.microsoft.com/office/powerpoint/2010/main" val="180960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ver 7">
    <p:bg>
      <p:bgPr>
        <a:solidFill>
          <a:schemeClr val="accent1"/>
        </a:solidFill>
        <a:effectLst/>
      </p:bgPr>
    </p:bg>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1895C320-85D8-7946-80F1-AF205B05ECDC}"/>
              </a:ext>
            </a:extLst>
          </p:cNvPr>
          <p:cNvSpPr>
            <a:spLocks noGrp="1"/>
          </p:cNvSpPr>
          <p:nvPr>
            <p:ph type="pic" idx="10" hasCustomPrompt="1"/>
          </p:nvPr>
        </p:nvSpPr>
        <p:spPr>
          <a:xfrm>
            <a:off x="1476397" y="1714500"/>
            <a:ext cx="4117985" cy="4105255"/>
          </a:xfrm>
        </p:spPr>
        <p:txBody>
          <a:bodyPr anchor="t"/>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6175728" y="2441842"/>
            <a:ext cx="5001987" cy="1201854"/>
          </a:xfrm>
        </p:spPr>
        <p:txBody>
          <a:bodyPr anchor="b">
            <a:noAutofit/>
          </a:bodyPr>
          <a:lstStyle>
            <a:lvl1pPr algn="l">
              <a:defRPr lang="en-AU" sz="2800" b="1" spc="-20" baseline="0" smtClean="0">
                <a:solidFill>
                  <a:schemeClr val="bg1"/>
                </a:solidFill>
                <a:effectLst/>
              </a:defRPr>
            </a:lvl1pPr>
          </a:lstStyle>
          <a:p>
            <a:r>
              <a:rPr lang="en-US" dirty="0"/>
              <a:t>Section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75728" y="3661984"/>
            <a:ext cx="5001987" cy="1483672"/>
          </a:xfrm>
        </p:spPr>
        <p:txBody>
          <a:bodyPr>
            <a:noAutofit/>
          </a:bodyPr>
          <a:lstStyle>
            <a:lvl1pPr marL="0" indent="0" algn="l">
              <a:lnSpc>
                <a:spcPct val="100000"/>
              </a:lnSpc>
              <a:spcBef>
                <a:spcPts val="0"/>
              </a:spcBef>
              <a:buNone/>
              <a:defRPr lang="en-AU" sz="20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Intro</a:t>
            </a:r>
          </a:p>
        </p:txBody>
      </p:sp>
    </p:spTree>
    <p:extLst>
      <p:ext uri="{BB962C8B-B14F-4D97-AF65-F5344CB8AC3E}">
        <p14:creationId xmlns:p14="http://schemas.microsoft.com/office/powerpoint/2010/main" val="319590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838200" y="710636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8E1AB-6A0A-AC44-83B9-9FAC961E3C28}" type="datetimeFigureOut">
              <a:rPr lang="en-US" smtClean="0"/>
              <a:t>10/20/2022</a:t>
            </a:fld>
            <a:endParaRPr lang="en-US"/>
          </a:p>
        </p:txBody>
      </p:sp>
      <p:sp>
        <p:nvSpPr>
          <p:cNvPr id="5" name="Footer Placeholder 4"/>
          <p:cNvSpPr>
            <a:spLocks noGrp="1"/>
          </p:cNvSpPr>
          <p:nvPr>
            <p:ph type="ftr" sz="quarter" idx="3"/>
          </p:nvPr>
        </p:nvSpPr>
        <p:spPr>
          <a:xfrm>
            <a:off x="4038600" y="710636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1FA37-3D95-DD4F-A79E-5508DFB6D295}"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86" r:id="rId3"/>
    <p:sldLayoutId id="2147483707" r:id="rId4"/>
    <p:sldLayoutId id="2147483708" r:id="rId5"/>
    <p:sldLayoutId id="2147483685" r:id="rId6"/>
    <p:sldLayoutId id="2147483716" r:id="rId7"/>
    <p:sldLayoutId id="2147483715" r:id="rId8"/>
    <p:sldLayoutId id="2147483726" r:id="rId9"/>
    <p:sldLayoutId id="2147483718" r:id="rId10"/>
    <p:sldLayoutId id="2147483728" r:id="rId11"/>
    <p:sldLayoutId id="2147483688" r:id="rId12"/>
    <p:sldLayoutId id="2147483729" r:id="rId13"/>
    <p:sldLayoutId id="2147483720" r:id="rId14"/>
    <p:sldLayoutId id="2147483703" r:id="rId15"/>
    <p:sldLayoutId id="2147483727" r:id="rId16"/>
    <p:sldLayoutId id="2147483721" r:id="rId17"/>
    <p:sldLayoutId id="2147483723" r:id="rId18"/>
    <p:sldLayoutId id="2147483724" r:id="rId19"/>
    <p:sldLayoutId id="2147483722" r:id="rId20"/>
    <p:sldLayoutId id="2147483725" r:id="rId21"/>
    <p:sldLayoutId id="2147483730" r:id="rId22"/>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emf"/></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mailto:hanchen.wang@uts.edu.au" TargetMode="External"/><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69131-A215-BA47-8B96-11399BA368C4}"/>
              </a:ext>
            </a:extLst>
          </p:cNvPr>
          <p:cNvSpPr>
            <a:spLocks noGrp="1"/>
          </p:cNvSpPr>
          <p:nvPr>
            <p:ph type="ctrTitle"/>
          </p:nvPr>
        </p:nvSpPr>
        <p:spPr>
          <a:xfrm>
            <a:off x="1390810" y="2576804"/>
            <a:ext cx="9284494" cy="1201854"/>
          </a:xfrm>
        </p:spPr>
        <p:txBody>
          <a:bodyPr/>
          <a:lstStyle/>
          <a:p>
            <a:r>
              <a:rPr lang="en-US" dirty="0"/>
              <a:t>Temporal and Heterogeneous Graph Neural Network for Financial Time Series Prediction</a:t>
            </a:r>
          </a:p>
        </p:txBody>
      </p:sp>
      <p:sp>
        <p:nvSpPr>
          <p:cNvPr id="3" name="Subtitle 2">
            <a:extLst>
              <a:ext uri="{FF2B5EF4-FFF2-40B4-BE49-F238E27FC236}">
                <a16:creationId xmlns:a16="http://schemas.microsoft.com/office/drawing/2014/main" id="{5C995E61-2C88-C44F-AF24-BE6CC2864F39}"/>
              </a:ext>
            </a:extLst>
          </p:cNvPr>
          <p:cNvSpPr>
            <a:spLocks noGrp="1"/>
          </p:cNvSpPr>
          <p:nvPr>
            <p:ph type="subTitle" idx="1"/>
          </p:nvPr>
        </p:nvSpPr>
        <p:spPr>
          <a:xfrm>
            <a:off x="1418033" y="3894517"/>
            <a:ext cx="9355931" cy="551787"/>
          </a:xfrm>
        </p:spPr>
        <p:txBody>
          <a:bodyPr/>
          <a:lstStyle/>
          <a:p>
            <a:pPr algn="ctr"/>
            <a:r>
              <a:rPr lang="en-AU" dirty="0"/>
              <a:t>Sheng Xiang</a:t>
            </a:r>
            <a:r>
              <a:rPr lang="en-AU" baseline="30000" dirty="0"/>
              <a:t>1</a:t>
            </a:r>
            <a:r>
              <a:rPr lang="en-AU" dirty="0"/>
              <a:t>, </a:t>
            </a:r>
            <a:r>
              <a:rPr lang="en-AU" dirty="0" err="1"/>
              <a:t>Dawei</a:t>
            </a:r>
            <a:r>
              <a:rPr lang="en-AU" dirty="0"/>
              <a:t> Cheng</a:t>
            </a:r>
            <a:r>
              <a:rPr lang="en-AU" altLang="zh-CN" baseline="30000" dirty="0"/>
              <a:t>2</a:t>
            </a:r>
            <a:r>
              <a:rPr lang="en-AU" dirty="0"/>
              <a:t>, </a:t>
            </a:r>
            <a:r>
              <a:rPr lang="en-AU" dirty="0" err="1"/>
              <a:t>Chencheng</a:t>
            </a:r>
            <a:r>
              <a:rPr lang="en-AU" dirty="0"/>
              <a:t> Shang</a:t>
            </a:r>
            <a:r>
              <a:rPr lang="en-AU" baseline="30000" dirty="0"/>
              <a:t>3</a:t>
            </a:r>
            <a:r>
              <a:rPr lang="en-US" altLang="zh-CN" dirty="0"/>
              <a:t> , Ying Zhang</a:t>
            </a:r>
            <a:r>
              <a:rPr lang="en-AU" altLang="zh-CN" baseline="30000" dirty="0"/>
              <a:t>1</a:t>
            </a:r>
            <a:r>
              <a:rPr lang="en-AU" dirty="0"/>
              <a:t>, </a:t>
            </a:r>
            <a:r>
              <a:rPr lang="en-US" altLang="zh-CN" dirty="0" err="1"/>
              <a:t>Yuqi</a:t>
            </a:r>
            <a:r>
              <a:rPr lang="en-US" altLang="zh-CN" dirty="0"/>
              <a:t> Liang</a:t>
            </a:r>
            <a:r>
              <a:rPr lang="en-AU" altLang="zh-CN" baseline="30000" dirty="0"/>
              <a:t>4</a:t>
            </a:r>
            <a:endParaRPr lang="en-AU" dirty="0"/>
          </a:p>
        </p:txBody>
      </p:sp>
      <p:pic>
        <p:nvPicPr>
          <p:cNvPr id="5" name="图片 4">
            <a:extLst>
              <a:ext uri="{FF2B5EF4-FFF2-40B4-BE49-F238E27FC236}">
                <a16:creationId xmlns:a16="http://schemas.microsoft.com/office/drawing/2014/main" id="{C9E899FA-5E91-BDB5-20D7-F109E3904CA6}"/>
              </a:ext>
            </a:extLst>
          </p:cNvPr>
          <p:cNvPicPr>
            <a:picLocks noChangeAspect="1"/>
          </p:cNvPicPr>
          <p:nvPr/>
        </p:nvPicPr>
        <p:blipFill>
          <a:blip r:embed="rId3"/>
          <a:stretch>
            <a:fillRect/>
          </a:stretch>
        </p:blipFill>
        <p:spPr>
          <a:xfrm>
            <a:off x="7073487" y="71440"/>
            <a:ext cx="2006193" cy="1316062"/>
          </a:xfrm>
          <a:prstGeom prst="rect">
            <a:avLst/>
          </a:prstGeom>
        </p:spPr>
      </p:pic>
      <p:sp>
        <p:nvSpPr>
          <p:cNvPr id="14" name="文本框 13">
            <a:extLst>
              <a:ext uri="{FF2B5EF4-FFF2-40B4-BE49-F238E27FC236}">
                <a16:creationId xmlns:a16="http://schemas.microsoft.com/office/drawing/2014/main" id="{434E36EF-3960-5C10-08CB-B17842828AFF}"/>
              </a:ext>
            </a:extLst>
          </p:cNvPr>
          <p:cNvSpPr txBox="1"/>
          <p:nvPr/>
        </p:nvSpPr>
        <p:spPr>
          <a:xfrm>
            <a:off x="2968443" y="4503103"/>
            <a:ext cx="6255110" cy="646331"/>
          </a:xfrm>
          <a:prstGeom prst="rect">
            <a:avLst/>
          </a:prstGeom>
          <a:noFill/>
        </p:spPr>
        <p:txBody>
          <a:bodyPr wrap="none" rtlCol="0">
            <a:spAutoFit/>
          </a:bodyPr>
          <a:lstStyle/>
          <a:p>
            <a:r>
              <a:rPr lang="en-US" altLang="zh-CN" baseline="30000" dirty="0"/>
              <a:t>1</a:t>
            </a:r>
            <a:r>
              <a:rPr lang="en-US" altLang="zh-CN" dirty="0"/>
              <a:t> The University of Technology Sydney, </a:t>
            </a:r>
            <a:r>
              <a:rPr lang="en-US" altLang="zh-CN" baseline="30000" dirty="0"/>
              <a:t>2</a:t>
            </a:r>
            <a:r>
              <a:rPr lang="en-US" altLang="zh-CN" dirty="0"/>
              <a:t> Tongji University, </a:t>
            </a:r>
          </a:p>
          <a:p>
            <a:pPr algn="ctr"/>
            <a:r>
              <a:rPr lang="en-US" altLang="zh-CN" baseline="30000" dirty="0"/>
              <a:t>3</a:t>
            </a:r>
            <a:r>
              <a:rPr lang="en-US" altLang="zh-CN" dirty="0"/>
              <a:t> Peking University, </a:t>
            </a:r>
            <a:r>
              <a:rPr lang="en-US" altLang="zh-CN" baseline="30000" dirty="0"/>
              <a:t>4</a:t>
            </a:r>
            <a:r>
              <a:rPr lang="en-US" altLang="zh-CN" dirty="0"/>
              <a:t> Seek-data Group</a:t>
            </a:r>
            <a:endParaRPr lang="zh-CN" altLang="en-US" dirty="0"/>
          </a:p>
        </p:txBody>
      </p:sp>
      <p:sp>
        <p:nvSpPr>
          <p:cNvPr id="4" name="文本框 3">
            <a:extLst>
              <a:ext uri="{FF2B5EF4-FFF2-40B4-BE49-F238E27FC236}">
                <a16:creationId xmlns:a16="http://schemas.microsoft.com/office/drawing/2014/main" id="{C90FD2CD-59FD-D8E0-FF0B-64C851ACFF02}"/>
              </a:ext>
            </a:extLst>
          </p:cNvPr>
          <p:cNvSpPr txBox="1"/>
          <p:nvPr/>
        </p:nvSpPr>
        <p:spPr>
          <a:xfrm>
            <a:off x="9181339" y="669527"/>
            <a:ext cx="2245166" cy="646331"/>
          </a:xfrm>
          <a:prstGeom prst="rect">
            <a:avLst/>
          </a:prstGeom>
          <a:noFill/>
        </p:spPr>
        <p:txBody>
          <a:bodyPr wrap="none" rtlCol="0">
            <a:spAutoFit/>
          </a:bodyPr>
          <a:lstStyle/>
          <a:p>
            <a:pPr algn="l"/>
            <a:r>
              <a:rPr lang="en-US" altLang="zh-CN" b="1" i="0" dirty="0">
                <a:solidFill>
                  <a:srgbClr val="0140FF"/>
                </a:solidFill>
                <a:effectLst/>
                <a:latin typeface="Eudoxussans"/>
              </a:rPr>
              <a:t>October 17-21, 2022</a:t>
            </a:r>
          </a:p>
          <a:p>
            <a:pPr algn="l"/>
            <a:r>
              <a:rPr lang="en-US" altLang="zh-CN" b="1" i="0" dirty="0">
                <a:solidFill>
                  <a:srgbClr val="000000"/>
                </a:solidFill>
                <a:effectLst/>
                <a:latin typeface="Eudoxussans"/>
              </a:rPr>
              <a:t>Atlanta, Georgia, USA</a:t>
            </a:r>
          </a:p>
        </p:txBody>
      </p:sp>
      <p:pic>
        <p:nvPicPr>
          <p:cNvPr id="12" name="Picture 16" descr="University of Technology Sydney logo">
            <a:extLst>
              <a:ext uri="{FF2B5EF4-FFF2-40B4-BE49-F238E27FC236}">
                <a16:creationId xmlns:a16="http://schemas.microsoft.com/office/drawing/2014/main" id="{64C23737-7C23-4673-F383-19F736515190}"/>
              </a:ext>
            </a:extLst>
          </p:cNvPr>
          <p:cNvPicPr>
            <a:picLocks noChangeAspect="1"/>
          </p:cNvPicPr>
          <p:nvPr/>
        </p:nvPicPr>
        <p:blipFill>
          <a:blip r:embed="rId4"/>
          <a:stretch>
            <a:fillRect/>
          </a:stretch>
        </p:blipFill>
        <p:spPr>
          <a:xfrm>
            <a:off x="346849" y="555993"/>
            <a:ext cx="714116" cy="682518"/>
          </a:xfrm>
          <a:prstGeom prst="rect">
            <a:avLst/>
          </a:prstGeom>
        </p:spPr>
      </p:pic>
      <p:pic>
        <p:nvPicPr>
          <p:cNvPr id="16" name="图片 15">
            <a:extLst>
              <a:ext uri="{FF2B5EF4-FFF2-40B4-BE49-F238E27FC236}">
                <a16:creationId xmlns:a16="http://schemas.microsoft.com/office/drawing/2014/main" id="{AA194188-1CCA-AEF8-80AC-377B18EFBF5E}"/>
              </a:ext>
            </a:extLst>
          </p:cNvPr>
          <p:cNvPicPr>
            <a:picLocks noChangeAspect="1"/>
          </p:cNvPicPr>
          <p:nvPr/>
        </p:nvPicPr>
        <p:blipFill>
          <a:blip r:embed="rId5"/>
          <a:stretch>
            <a:fillRect/>
          </a:stretch>
        </p:blipFill>
        <p:spPr>
          <a:xfrm>
            <a:off x="1507852" y="555992"/>
            <a:ext cx="930999" cy="930999"/>
          </a:xfrm>
          <a:prstGeom prst="rect">
            <a:avLst/>
          </a:prstGeom>
        </p:spPr>
      </p:pic>
      <p:pic>
        <p:nvPicPr>
          <p:cNvPr id="20" name="图片 19">
            <a:extLst>
              <a:ext uri="{FF2B5EF4-FFF2-40B4-BE49-F238E27FC236}">
                <a16:creationId xmlns:a16="http://schemas.microsoft.com/office/drawing/2014/main" id="{30A419FF-0405-53D7-7D9B-B06A75F80EE1}"/>
              </a:ext>
            </a:extLst>
          </p:cNvPr>
          <p:cNvPicPr>
            <a:picLocks noChangeAspect="1"/>
          </p:cNvPicPr>
          <p:nvPr/>
        </p:nvPicPr>
        <p:blipFill>
          <a:blip r:embed="rId6"/>
          <a:stretch>
            <a:fillRect/>
          </a:stretch>
        </p:blipFill>
        <p:spPr>
          <a:xfrm>
            <a:off x="2722662" y="515338"/>
            <a:ext cx="1006597" cy="977421"/>
          </a:xfrm>
          <a:prstGeom prst="rect">
            <a:avLst/>
          </a:prstGeom>
        </p:spPr>
      </p:pic>
      <p:pic>
        <p:nvPicPr>
          <p:cNvPr id="21" name="图片 20">
            <a:extLst>
              <a:ext uri="{FF2B5EF4-FFF2-40B4-BE49-F238E27FC236}">
                <a16:creationId xmlns:a16="http://schemas.microsoft.com/office/drawing/2014/main" id="{BB164C40-833B-5BC8-C36F-4017CE178BD2}"/>
              </a:ext>
            </a:extLst>
          </p:cNvPr>
          <p:cNvPicPr>
            <a:picLocks noChangeAspect="1"/>
          </p:cNvPicPr>
          <p:nvPr/>
        </p:nvPicPr>
        <p:blipFill>
          <a:blip r:embed="rId7"/>
          <a:stretch>
            <a:fillRect/>
          </a:stretch>
        </p:blipFill>
        <p:spPr>
          <a:xfrm>
            <a:off x="3961824" y="656022"/>
            <a:ext cx="2071233" cy="600358"/>
          </a:xfrm>
          <a:prstGeom prst="rect">
            <a:avLst/>
          </a:prstGeom>
        </p:spPr>
      </p:pic>
      <p:sp>
        <p:nvSpPr>
          <p:cNvPr id="26" name="文本框 25">
            <a:extLst>
              <a:ext uri="{FF2B5EF4-FFF2-40B4-BE49-F238E27FC236}">
                <a16:creationId xmlns:a16="http://schemas.microsoft.com/office/drawing/2014/main" id="{FB6486EA-F983-794E-1FED-FA986A570955}"/>
              </a:ext>
            </a:extLst>
          </p:cNvPr>
          <p:cNvSpPr txBox="1"/>
          <p:nvPr/>
        </p:nvSpPr>
        <p:spPr>
          <a:xfrm>
            <a:off x="5363643" y="5396470"/>
            <a:ext cx="1338828" cy="369332"/>
          </a:xfrm>
          <a:prstGeom prst="rect">
            <a:avLst/>
          </a:prstGeom>
          <a:noFill/>
        </p:spPr>
        <p:txBody>
          <a:bodyPr wrap="none" rtlCol="0">
            <a:spAutoFit/>
          </a:bodyPr>
          <a:lstStyle/>
          <a:p>
            <a:r>
              <a:rPr lang="en-US" altLang="zh-CN" dirty="0"/>
              <a:t>CIKM 2022</a:t>
            </a:r>
            <a:endParaRPr lang="zh-CN" altLang="en-US" dirty="0"/>
          </a:p>
        </p:txBody>
      </p:sp>
    </p:spTree>
    <p:extLst>
      <p:ext uri="{BB962C8B-B14F-4D97-AF65-F5344CB8AC3E}">
        <p14:creationId xmlns:p14="http://schemas.microsoft.com/office/powerpoint/2010/main" val="2255548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Background</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Graph </a:t>
            </a:r>
            <a:r>
              <a:rPr lang="en-US" altLang="zh-CN" dirty="0"/>
              <a:t>Neural Networks (GNNs</a:t>
            </a:r>
            <a:r>
              <a:rPr lang="en-US" dirty="0"/>
              <a:t>)</a:t>
            </a:r>
          </a:p>
        </p:txBody>
      </p:sp>
      <p:sp>
        <p:nvSpPr>
          <p:cNvPr id="6" name="文本占位符 5">
            <a:extLst>
              <a:ext uri="{FF2B5EF4-FFF2-40B4-BE49-F238E27FC236}">
                <a16:creationId xmlns:a16="http://schemas.microsoft.com/office/drawing/2014/main" id="{8289DF42-E959-A79D-4066-60E61D3E61DF}"/>
              </a:ext>
            </a:extLst>
          </p:cNvPr>
          <p:cNvSpPr>
            <a:spLocks noGrp="1"/>
          </p:cNvSpPr>
          <p:nvPr>
            <p:ph type="body" idx="12"/>
          </p:nvPr>
        </p:nvSpPr>
        <p:spPr>
          <a:xfrm>
            <a:off x="627854" y="4736305"/>
            <a:ext cx="10957594" cy="1116703"/>
          </a:xfrm>
        </p:spPr>
        <p:txBody>
          <a:bodyPr/>
          <a:lstStyle/>
          <a:p>
            <a:r>
              <a:rPr lang="en-US" altLang="zh-CN" dirty="0"/>
              <a:t>Graph neural networks are leveraged in fraud detection, computer vision, and stock price prediction.</a:t>
            </a:r>
          </a:p>
          <a:p>
            <a:endParaRPr lang="zh-CN" altLang="en-US" dirty="0"/>
          </a:p>
        </p:txBody>
      </p:sp>
      <p:pic>
        <p:nvPicPr>
          <p:cNvPr id="12" name="图片 11">
            <a:extLst>
              <a:ext uri="{FF2B5EF4-FFF2-40B4-BE49-F238E27FC236}">
                <a16:creationId xmlns:a16="http://schemas.microsoft.com/office/drawing/2014/main" id="{04392241-B0E8-0F06-3EDD-B61411C93FE3}"/>
              </a:ext>
            </a:extLst>
          </p:cNvPr>
          <p:cNvPicPr>
            <a:picLocks noChangeAspect="1"/>
          </p:cNvPicPr>
          <p:nvPr/>
        </p:nvPicPr>
        <p:blipFill>
          <a:blip r:embed="rId3"/>
          <a:stretch>
            <a:fillRect/>
          </a:stretch>
        </p:blipFill>
        <p:spPr>
          <a:xfrm>
            <a:off x="1591193" y="1657304"/>
            <a:ext cx="8753601" cy="3079001"/>
          </a:xfrm>
          <a:prstGeom prst="rect">
            <a:avLst/>
          </a:prstGeom>
        </p:spPr>
      </p:pic>
    </p:spTree>
    <p:extLst>
      <p:ext uri="{BB962C8B-B14F-4D97-AF65-F5344CB8AC3E}">
        <p14:creationId xmlns:p14="http://schemas.microsoft.com/office/powerpoint/2010/main" val="2113035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a:xfrm>
            <a:off x="627854" y="1771605"/>
            <a:ext cx="4672809" cy="4081404"/>
          </a:xfrm>
        </p:spPr>
        <p:txBody>
          <a:bodyPr/>
          <a:lstStyle/>
          <a:p>
            <a:r>
              <a:rPr lang="en-AU" dirty="0"/>
              <a:t>Graph can be constructed by supply chain relationships, </a:t>
            </a:r>
            <a:r>
              <a:rPr lang="en-US" dirty="0"/>
              <a:t>social media texts and company correlations.</a:t>
            </a:r>
          </a:p>
          <a:p>
            <a:endParaRPr lang="en-US" dirty="0"/>
          </a:p>
          <a:p>
            <a:r>
              <a:rPr lang="en-US" dirty="0"/>
              <a:t>Company Relation Graph can also be constructed by historical price series and associated events.</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GNN for Financial Time Series Prediction</a:t>
            </a:r>
          </a:p>
        </p:txBody>
      </p:sp>
      <p:pic>
        <p:nvPicPr>
          <p:cNvPr id="4" name="图片 3">
            <a:extLst>
              <a:ext uri="{FF2B5EF4-FFF2-40B4-BE49-F238E27FC236}">
                <a16:creationId xmlns:a16="http://schemas.microsoft.com/office/drawing/2014/main" id="{578C35B2-9629-B27F-A693-A94DB458E2D1}"/>
              </a:ext>
            </a:extLst>
          </p:cNvPr>
          <p:cNvPicPr>
            <a:picLocks noChangeAspect="1"/>
          </p:cNvPicPr>
          <p:nvPr/>
        </p:nvPicPr>
        <p:blipFill rotWithShape="1">
          <a:blip r:embed="rId3"/>
          <a:srcRect t="1123"/>
          <a:stretch/>
        </p:blipFill>
        <p:spPr>
          <a:xfrm>
            <a:off x="5750702" y="1193005"/>
            <a:ext cx="6101638" cy="4852487"/>
          </a:xfrm>
          <a:prstGeom prst="rect">
            <a:avLst/>
          </a:prstGeom>
        </p:spPr>
      </p:pic>
    </p:spTree>
    <p:extLst>
      <p:ext uri="{BB962C8B-B14F-4D97-AF65-F5344CB8AC3E}">
        <p14:creationId xmlns:p14="http://schemas.microsoft.com/office/powerpoint/2010/main" val="4117052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Background</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Challenges: company relations are both dynamic and heterogeneous</a:t>
            </a:r>
          </a:p>
        </p:txBody>
      </p:sp>
      <p:sp>
        <p:nvSpPr>
          <p:cNvPr id="6" name="文本占位符 5">
            <a:extLst>
              <a:ext uri="{FF2B5EF4-FFF2-40B4-BE49-F238E27FC236}">
                <a16:creationId xmlns:a16="http://schemas.microsoft.com/office/drawing/2014/main" id="{6A6CC4CC-C8E4-2212-7DBE-DF8C3CEF617D}"/>
              </a:ext>
            </a:extLst>
          </p:cNvPr>
          <p:cNvSpPr>
            <a:spLocks noGrp="1"/>
          </p:cNvSpPr>
          <p:nvPr>
            <p:ph type="body" idx="12"/>
          </p:nvPr>
        </p:nvSpPr>
        <p:spPr>
          <a:xfrm>
            <a:off x="1585117" y="5369186"/>
            <a:ext cx="3016049" cy="720868"/>
          </a:xfrm>
        </p:spPr>
        <p:txBody>
          <a:bodyPr/>
          <a:lstStyle/>
          <a:p>
            <a:r>
              <a:rPr lang="en-US" altLang="zh-CN" dirty="0"/>
              <a:t>Heterogeneous graph</a:t>
            </a:r>
            <a:endParaRPr lang="zh-CN" altLang="en-US" dirty="0"/>
          </a:p>
        </p:txBody>
      </p:sp>
      <p:pic>
        <p:nvPicPr>
          <p:cNvPr id="8" name="图片 7">
            <a:extLst>
              <a:ext uri="{FF2B5EF4-FFF2-40B4-BE49-F238E27FC236}">
                <a16:creationId xmlns:a16="http://schemas.microsoft.com/office/drawing/2014/main" id="{1EB52A68-D25F-5BB1-1472-B7ABA6B0A82C}"/>
              </a:ext>
            </a:extLst>
          </p:cNvPr>
          <p:cNvPicPr>
            <a:picLocks noChangeAspect="1"/>
          </p:cNvPicPr>
          <p:nvPr/>
        </p:nvPicPr>
        <p:blipFill>
          <a:blip r:embed="rId3"/>
          <a:stretch>
            <a:fillRect/>
          </a:stretch>
        </p:blipFill>
        <p:spPr>
          <a:xfrm>
            <a:off x="5529929" y="2499450"/>
            <a:ext cx="6055519" cy="2464455"/>
          </a:xfrm>
          <a:prstGeom prst="rect">
            <a:avLst/>
          </a:prstGeom>
        </p:spPr>
      </p:pic>
      <p:sp>
        <p:nvSpPr>
          <p:cNvPr id="9" name="文本框 8">
            <a:extLst>
              <a:ext uri="{FF2B5EF4-FFF2-40B4-BE49-F238E27FC236}">
                <a16:creationId xmlns:a16="http://schemas.microsoft.com/office/drawing/2014/main" id="{5EFE63FA-6B20-1292-0F4B-9C063FFCA46B}"/>
              </a:ext>
            </a:extLst>
          </p:cNvPr>
          <p:cNvSpPr txBox="1"/>
          <p:nvPr/>
        </p:nvSpPr>
        <p:spPr>
          <a:xfrm>
            <a:off x="7279133" y="4947475"/>
            <a:ext cx="2916183" cy="369332"/>
          </a:xfrm>
          <a:prstGeom prst="rect">
            <a:avLst/>
          </a:prstGeom>
          <a:noFill/>
        </p:spPr>
        <p:txBody>
          <a:bodyPr wrap="none" rtlCol="0">
            <a:spAutoFit/>
          </a:bodyPr>
          <a:lstStyle/>
          <a:p>
            <a:r>
              <a:rPr lang="en-US" altLang="zh-CN" dirty="0"/>
              <a:t>Relations can be changed</a:t>
            </a:r>
            <a:endParaRPr lang="zh-CN" altLang="en-US" dirty="0"/>
          </a:p>
        </p:txBody>
      </p:sp>
      <p:pic>
        <p:nvPicPr>
          <p:cNvPr id="11" name="图片 10">
            <a:extLst>
              <a:ext uri="{FF2B5EF4-FFF2-40B4-BE49-F238E27FC236}">
                <a16:creationId xmlns:a16="http://schemas.microsoft.com/office/drawing/2014/main" id="{5B8C96C0-38D6-9B61-3A97-0676F3DB3685}"/>
              </a:ext>
            </a:extLst>
          </p:cNvPr>
          <p:cNvPicPr>
            <a:picLocks noChangeAspect="1"/>
          </p:cNvPicPr>
          <p:nvPr/>
        </p:nvPicPr>
        <p:blipFill>
          <a:blip r:embed="rId4"/>
          <a:stretch>
            <a:fillRect/>
          </a:stretch>
        </p:blipFill>
        <p:spPr>
          <a:xfrm>
            <a:off x="1246459" y="2109263"/>
            <a:ext cx="3016049" cy="3207544"/>
          </a:xfrm>
          <a:prstGeom prst="rect">
            <a:avLst/>
          </a:prstGeom>
        </p:spPr>
      </p:pic>
    </p:spTree>
    <p:extLst>
      <p:ext uri="{BB962C8B-B14F-4D97-AF65-F5344CB8AC3E}">
        <p14:creationId xmlns:p14="http://schemas.microsoft.com/office/powerpoint/2010/main" val="336149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r>
              <a:rPr lang="en-AU" dirty="0"/>
              <a:t>A novel approach using temporal and heterogeneous graph neural network.</a:t>
            </a:r>
          </a:p>
          <a:p>
            <a:pPr marL="285750" indent="-285750">
              <a:buFont typeface="Arial" panose="020B0604020202020204" pitchFamily="34" charset="0"/>
              <a:buChar char="•"/>
            </a:pPr>
            <a:r>
              <a:rPr lang="en-AU" dirty="0"/>
              <a:t>1. </a:t>
            </a:r>
            <a:r>
              <a:rPr lang="en-US" altLang="zh-CN" dirty="0"/>
              <a:t>Generating company relation graph day by day</a:t>
            </a:r>
            <a:r>
              <a:rPr lang="en-AU" dirty="0"/>
              <a:t>.</a:t>
            </a:r>
          </a:p>
          <a:p>
            <a:pPr marL="285750" indent="-285750">
              <a:buFont typeface="Arial" panose="020B0604020202020204" pitchFamily="34" charset="0"/>
              <a:buChar char="•"/>
            </a:pPr>
            <a:r>
              <a:rPr lang="en-AU" dirty="0"/>
              <a:t>2. Adaptively aggregating messages from temporal neighbours.</a:t>
            </a:r>
          </a:p>
          <a:p>
            <a:pPr marL="285750" indent="-285750">
              <a:buFont typeface="Arial" panose="020B0604020202020204" pitchFamily="34" charset="0"/>
              <a:buChar char="•"/>
            </a:pPr>
            <a:r>
              <a:rPr lang="en-AU" dirty="0"/>
              <a:t>3. Making investment decisions using the heterogeneous information from other companies.</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Motivations: modeling dynamic and complex company relations</a:t>
            </a:r>
          </a:p>
        </p:txBody>
      </p:sp>
    </p:spTree>
    <p:extLst>
      <p:ext uri="{BB962C8B-B14F-4D97-AF65-F5344CB8AC3E}">
        <p14:creationId xmlns:p14="http://schemas.microsoft.com/office/powerpoint/2010/main" val="172917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Content</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pPr marL="285750" indent="-285750">
              <a:buFont typeface="Arial" panose="020B0604020202020204" pitchFamily="34" charset="0"/>
              <a:buChar char="•"/>
            </a:pPr>
            <a:r>
              <a:rPr lang="en-AU" sz="3200" dirty="0">
                <a:solidFill>
                  <a:schemeClr val="bg1">
                    <a:lumMod val="85000"/>
                  </a:schemeClr>
                </a:solidFill>
              </a:rPr>
              <a:t>Background.</a:t>
            </a:r>
          </a:p>
          <a:p>
            <a:pPr marL="285750" indent="-285750">
              <a:buFont typeface="Arial" panose="020B0604020202020204" pitchFamily="34" charset="0"/>
              <a:buChar char="•"/>
            </a:pPr>
            <a:r>
              <a:rPr lang="en-AU" sz="3200" dirty="0"/>
              <a:t>Method.</a:t>
            </a:r>
          </a:p>
          <a:p>
            <a:pPr marL="285750" indent="-285750">
              <a:buFont typeface="Arial" panose="020B0604020202020204" pitchFamily="34" charset="0"/>
              <a:buChar char="•"/>
            </a:pPr>
            <a:r>
              <a:rPr lang="en-AU" sz="3200" dirty="0">
                <a:solidFill>
                  <a:schemeClr val="bg1">
                    <a:lumMod val="85000"/>
                  </a:schemeClr>
                </a:solidFill>
              </a:rPr>
              <a:t>Experiments.</a:t>
            </a:r>
          </a:p>
          <a:p>
            <a:pPr marL="285750" indent="-285750">
              <a:buFont typeface="Arial" panose="020B0604020202020204" pitchFamily="34" charset="0"/>
              <a:buChar char="•"/>
            </a:pPr>
            <a:r>
              <a:rPr lang="en-AU" sz="3200" dirty="0">
                <a:solidFill>
                  <a:schemeClr val="bg1">
                    <a:lumMod val="85000"/>
                  </a:schemeClr>
                </a:solidFill>
              </a:rPr>
              <a:t>Conclusion</a:t>
            </a:r>
          </a:p>
        </p:txBody>
      </p:sp>
      <p:sp>
        <p:nvSpPr>
          <p:cNvPr id="6" name="文本占位符 5">
            <a:extLst>
              <a:ext uri="{FF2B5EF4-FFF2-40B4-BE49-F238E27FC236}">
                <a16:creationId xmlns:a16="http://schemas.microsoft.com/office/drawing/2014/main" id="{F6C3B80F-C433-58EF-024D-412E5A4D7D5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2003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Method</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Main architecture of THGNN</a:t>
            </a:r>
          </a:p>
        </p:txBody>
      </p:sp>
      <p:pic>
        <p:nvPicPr>
          <p:cNvPr id="8" name="图片 7">
            <a:extLst>
              <a:ext uri="{FF2B5EF4-FFF2-40B4-BE49-F238E27FC236}">
                <a16:creationId xmlns:a16="http://schemas.microsoft.com/office/drawing/2014/main" id="{07EFF4A6-D589-6A19-ED2F-A117F37BAEDF}"/>
              </a:ext>
            </a:extLst>
          </p:cNvPr>
          <p:cNvPicPr>
            <a:picLocks noChangeAspect="1"/>
          </p:cNvPicPr>
          <p:nvPr/>
        </p:nvPicPr>
        <p:blipFill>
          <a:blip r:embed="rId3"/>
          <a:stretch>
            <a:fillRect/>
          </a:stretch>
        </p:blipFill>
        <p:spPr>
          <a:xfrm>
            <a:off x="10651" y="1808616"/>
            <a:ext cx="12192000" cy="3131005"/>
          </a:xfrm>
          <a:prstGeom prst="rect">
            <a:avLst/>
          </a:prstGeom>
        </p:spPr>
      </p:pic>
    </p:spTree>
    <p:extLst>
      <p:ext uri="{BB962C8B-B14F-4D97-AF65-F5344CB8AC3E}">
        <p14:creationId xmlns:p14="http://schemas.microsoft.com/office/powerpoint/2010/main" val="400747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Method</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Stock correlation graph generation</a:t>
            </a:r>
          </a:p>
        </p:txBody>
      </p:sp>
      <p:sp>
        <p:nvSpPr>
          <p:cNvPr id="6" name="文本占位符 5">
            <a:extLst>
              <a:ext uri="{FF2B5EF4-FFF2-40B4-BE49-F238E27FC236}">
                <a16:creationId xmlns:a16="http://schemas.microsoft.com/office/drawing/2014/main" id="{986D7CF6-705F-75E8-CD9D-9A429417CA05}"/>
              </a:ext>
            </a:extLst>
          </p:cNvPr>
          <p:cNvSpPr>
            <a:spLocks noGrp="1"/>
          </p:cNvSpPr>
          <p:nvPr>
            <p:ph type="body" idx="12"/>
          </p:nvPr>
        </p:nvSpPr>
        <p:spPr>
          <a:xfrm>
            <a:off x="627854" y="1771605"/>
            <a:ext cx="3779840" cy="4081404"/>
          </a:xfrm>
        </p:spPr>
        <p:txBody>
          <a:bodyPr/>
          <a:lstStyle/>
          <a:p>
            <a:r>
              <a:rPr lang="en-US" altLang="zh-CN" dirty="0"/>
              <a:t>Step 1: </a:t>
            </a:r>
            <a:r>
              <a:rPr lang="en-US" altLang="zh-CN" dirty="0">
                <a:solidFill>
                  <a:srgbClr val="FF0000"/>
                </a:solidFill>
              </a:rPr>
              <a:t>obtaining the correlation matrix </a:t>
            </a:r>
            <a:r>
              <a:rPr lang="en-US" altLang="zh-CN" dirty="0"/>
              <a:t>by calculating the correlation coefficients between ground-truth stock historical market signals directly.</a:t>
            </a:r>
          </a:p>
          <a:p>
            <a:r>
              <a:rPr lang="en-US" altLang="zh-CN" dirty="0"/>
              <a:t>Step 2: the </a:t>
            </a:r>
            <a:r>
              <a:rPr lang="en-US" altLang="zh-CN" dirty="0">
                <a:solidFill>
                  <a:srgbClr val="FF0000"/>
                </a:solidFill>
              </a:rPr>
              <a:t>relationship between companies is determined </a:t>
            </a:r>
            <a:r>
              <a:rPr lang="en-US" altLang="zh-CN" dirty="0"/>
              <a:t>according to the value of each element of the correlation matrix. </a:t>
            </a:r>
          </a:p>
          <a:p>
            <a:r>
              <a:rPr lang="en-US" altLang="zh-CN" dirty="0"/>
              <a:t>Step 3: </a:t>
            </a:r>
            <a:r>
              <a:rPr lang="en-US" altLang="zh-CN" dirty="0">
                <a:solidFill>
                  <a:srgbClr val="FF0000"/>
                </a:solidFill>
              </a:rPr>
              <a:t>Connecting the edges </a:t>
            </a:r>
            <a:r>
              <a:rPr lang="en-US" altLang="zh-CN" dirty="0"/>
              <a:t>whose absolute value is greater than the threshold, and the rest of the edges are not connected.</a:t>
            </a:r>
            <a:endParaRPr lang="zh-CN" altLang="en-US" dirty="0"/>
          </a:p>
        </p:txBody>
      </p:sp>
      <p:pic>
        <p:nvPicPr>
          <p:cNvPr id="8" name="图片 7">
            <a:extLst>
              <a:ext uri="{FF2B5EF4-FFF2-40B4-BE49-F238E27FC236}">
                <a16:creationId xmlns:a16="http://schemas.microsoft.com/office/drawing/2014/main" id="{7A37BB65-ECE9-9D73-3918-52A791062E4A}"/>
              </a:ext>
            </a:extLst>
          </p:cNvPr>
          <p:cNvPicPr>
            <a:picLocks noChangeAspect="1"/>
          </p:cNvPicPr>
          <p:nvPr/>
        </p:nvPicPr>
        <p:blipFill>
          <a:blip r:embed="rId3"/>
          <a:stretch>
            <a:fillRect/>
          </a:stretch>
        </p:blipFill>
        <p:spPr>
          <a:xfrm>
            <a:off x="5250657" y="1579320"/>
            <a:ext cx="6250080" cy="4078529"/>
          </a:xfrm>
          <a:prstGeom prst="rect">
            <a:avLst/>
          </a:prstGeom>
        </p:spPr>
      </p:pic>
    </p:spTree>
    <p:extLst>
      <p:ext uri="{BB962C8B-B14F-4D97-AF65-F5344CB8AC3E}">
        <p14:creationId xmlns:p14="http://schemas.microsoft.com/office/powerpoint/2010/main" val="4278206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Method</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altLang="zh-CN" dirty="0"/>
              <a:t>Encoding stock historical movement</a:t>
            </a:r>
            <a:endParaRPr lang="en-US" dirty="0"/>
          </a:p>
        </p:txBody>
      </p:sp>
      <p:sp>
        <p:nvSpPr>
          <p:cNvPr id="6" name="文本占位符 5">
            <a:extLst>
              <a:ext uri="{FF2B5EF4-FFF2-40B4-BE49-F238E27FC236}">
                <a16:creationId xmlns:a16="http://schemas.microsoft.com/office/drawing/2014/main" id="{986D7CF6-705F-75E8-CD9D-9A429417CA05}"/>
              </a:ext>
            </a:extLst>
          </p:cNvPr>
          <p:cNvSpPr>
            <a:spLocks noGrp="1"/>
          </p:cNvSpPr>
          <p:nvPr>
            <p:ph type="body" idx="12"/>
          </p:nvPr>
        </p:nvSpPr>
        <p:spPr>
          <a:xfrm>
            <a:off x="627854" y="1771605"/>
            <a:ext cx="3779840" cy="4081404"/>
          </a:xfrm>
        </p:spPr>
        <p:txBody>
          <a:bodyPr/>
          <a:lstStyle/>
          <a:p>
            <a:endParaRPr lang="en-US" altLang="zh-CN" dirty="0"/>
          </a:p>
          <a:p>
            <a:endParaRPr lang="en-US" altLang="zh-CN" dirty="0"/>
          </a:p>
          <a:p>
            <a:endParaRPr lang="en-US" altLang="zh-CN" dirty="0"/>
          </a:p>
          <a:p>
            <a:r>
              <a:rPr lang="en-US" altLang="zh-CN" dirty="0"/>
              <a:t>1)</a:t>
            </a:r>
          </a:p>
          <a:p>
            <a:endParaRPr lang="en-US" altLang="zh-CN" dirty="0"/>
          </a:p>
          <a:p>
            <a:endParaRPr lang="en-US" altLang="zh-CN" dirty="0"/>
          </a:p>
          <a:p>
            <a:r>
              <a:rPr lang="en-US" altLang="zh-CN" dirty="0"/>
              <a:t>2)</a:t>
            </a:r>
          </a:p>
          <a:p>
            <a:endParaRPr lang="en-US" altLang="zh-CN" dirty="0"/>
          </a:p>
          <a:p>
            <a:r>
              <a:rPr lang="en-US" altLang="zh-CN" dirty="0"/>
              <a:t>3)</a:t>
            </a:r>
            <a:endParaRPr lang="zh-CN" altLang="en-US" dirty="0"/>
          </a:p>
        </p:txBody>
      </p:sp>
      <p:pic>
        <p:nvPicPr>
          <p:cNvPr id="4" name="图片 3">
            <a:extLst>
              <a:ext uri="{FF2B5EF4-FFF2-40B4-BE49-F238E27FC236}">
                <a16:creationId xmlns:a16="http://schemas.microsoft.com/office/drawing/2014/main" id="{72AB2994-4782-ADA3-CC45-38E82CBEC666}"/>
              </a:ext>
            </a:extLst>
          </p:cNvPr>
          <p:cNvPicPr>
            <a:picLocks noChangeAspect="1"/>
          </p:cNvPicPr>
          <p:nvPr/>
        </p:nvPicPr>
        <p:blipFill>
          <a:blip r:embed="rId3"/>
          <a:stretch>
            <a:fillRect/>
          </a:stretch>
        </p:blipFill>
        <p:spPr>
          <a:xfrm>
            <a:off x="6492072" y="1207293"/>
            <a:ext cx="4354030" cy="4750594"/>
          </a:xfrm>
          <a:prstGeom prst="rect">
            <a:avLst/>
          </a:prstGeom>
        </p:spPr>
      </p:pic>
      <p:pic>
        <p:nvPicPr>
          <p:cNvPr id="9" name="图片 8">
            <a:extLst>
              <a:ext uri="{FF2B5EF4-FFF2-40B4-BE49-F238E27FC236}">
                <a16:creationId xmlns:a16="http://schemas.microsoft.com/office/drawing/2014/main" id="{C60AC727-A9CA-5911-0CF5-D617298268B4}"/>
              </a:ext>
            </a:extLst>
          </p:cNvPr>
          <p:cNvPicPr>
            <a:picLocks noChangeAspect="1"/>
          </p:cNvPicPr>
          <p:nvPr/>
        </p:nvPicPr>
        <p:blipFill>
          <a:blip r:embed="rId4"/>
          <a:stretch>
            <a:fillRect/>
          </a:stretch>
        </p:blipFill>
        <p:spPr>
          <a:xfrm>
            <a:off x="1635924" y="2353873"/>
            <a:ext cx="3619561" cy="1755409"/>
          </a:xfrm>
          <a:prstGeom prst="rect">
            <a:avLst/>
          </a:prstGeom>
        </p:spPr>
      </p:pic>
      <p:pic>
        <p:nvPicPr>
          <p:cNvPr id="11" name="图片 10">
            <a:extLst>
              <a:ext uri="{FF2B5EF4-FFF2-40B4-BE49-F238E27FC236}">
                <a16:creationId xmlns:a16="http://schemas.microsoft.com/office/drawing/2014/main" id="{638B9135-8CD9-FB10-CB8B-2A27D3A4D326}"/>
              </a:ext>
            </a:extLst>
          </p:cNvPr>
          <p:cNvPicPr>
            <a:picLocks noChangeAspect="1"/>
          </p:cNvPicPr>
          <p:nvPr/>
        </p:nvPicPr>
        <p:blipFill>
          <a:blip r:embed="rId5"/>
          <a:stretch>
            <a:fillRect/>
          </a:stretch>
        </p:blipFill>
        <p:spPr>
          <a:xfrm>
            <a:off x="1543531" y="4154832"/>
            <a:ext cx="4510211" cy="1279015"/>
          </a:xfrm>
          <a:prstGeom prst="rect">
            <a:avLst/>
          </a:prstGeom>
        </p:spPr>
      </p:pic>
      <p:pic>
        <p:nvPicPr>
          <p:cNvPr id="13" name="图片 12">
            <a:extLst>
              <a:ext uri="{FF2B5EF4-FFF2-40B4-BE49-F238E27FC236}">
                <a16:creationId xmlns:a16="http://schemas.microsoft.com/office/drawing/2014/main" id="{70313919-CC3D-34A7-7B8D-07BCB272714B}"/>
              </a:ext>
            </a:extLst>
          </p:cNvPr>
          <p:cNvPicPr>
            <a:picLocks noChangeAspect="1"/>
          </p:cNvPicPr>
          <p:nvPr/>
        </p:nvPicPr>
        <p:blipFill>
          <a:blip r:embed="rId6"/>
          <a:stretch>
            <a:fillRect/>
          </a:stretch>
        </p:blipFill>
        <p:spPr>
          <a:xfrm>
            <a:off x="1543531" y="5410484"/>
            <a:ext cx="5131595" cy="559245"/>
          </a:xfrm>
          <a:prstGeom prst="rect">
            <a:avLst/>
          </a:prstGeom>
        </p:spPr>
      </p:pic>
    </p:spTree>
    <p:extLst>
      <p:ext uri="{BB962C8B-B14F-4D97-AF65-F5344CB8AC3E}">
        <p14:creationId xmlns:p14="http://schemas.microsoft.com/office/powerpoint/2010/main" val="3421393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Method</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Aggregating temporal and </a:t>
            </a:r>
            <a:r>
              <a:rPr lang="en-US" altLang="zh-CN" dirty="0"/>
              <a:t>heterogeneous</a:t>
            </a:r>
            <a:r>
              <a:rPr lang="en-US" dirty="0"/>
              <a:t> neighbors</a:t>
            </a:r>
          </a:p>
        </p:txBody>
      </p:sp>
      <p:sp>
        <p:nvSpPr>
          <p:cNvPr id="6" name="文本占位符 5">
            <a:extLst>
              <a:ext uri="{FF2B5EF4-FFF2-40B4-BE49-F238E27FC236}">
                <a16:creationId xmlns:a16="http://schemas.microsoft.com/office/drawing/2014/main" id="{986D7CF6-705F-75E8-CD9D-9A429417CA05}"/>
              </a:ext>
            </a:extLst>
          </p:cNvPr>
          <p:cNvSpPr>
            <a:spLocks noGrp="1"/>
          </p:cNvSpPr>
          <p:nvPr>
            <p:ph type="body" idx="12"/>
          </p:nvPr>
        </p:nvSpPr>
        <p:spPr>
          <a:xfrm>
            <a:off x="627854" y="1771605"/>
            <a:ext cx="5080002" cy="4081404"/>
          </a:xfrm>
        </p:spPr>
        <p:txBody>
          <a:bodyPr/>
          <a:lstStyle/>
          <a:p>
            <a:r>
              <a:rPr lang="en-US" altLang="zh-CN" dirty="0"/>
              <a:t>Temporal attention mechanism</a:t>
            </a:r>
          </a:p>
          <a:p>
            <a:endParaRPr lang="en-US" altLang="zh-CN" dirty="0"/>
          </a:p>
          <a:p>
            <a:endParaRPr lang="en-US" altLang="zh-CN" dirty="0"/>
          </a:p>
          <a:p>
            <a:endParaRPr lang="en-US" altLang="zh-CN" dirty="0"/>
          </a:p>
          <a:p>
            <a:endParaRPr lang="en-US" altLang="zh-CN" dirty="0"/>
          </a:p>
          <a:p>
            <a:r>
              <a:rPr lang="en-US" altLang="zh-CN" dirty="0"/>
              <a:t>Heterogeneous attention mechanism</a:t>
            </a:r>
            <a:endParaRPr lang="zh-CN" altLang="en-US" dirty="0"/>
          </a:p>
        </p:txBody>
      </p:sp>
      <p:pic>
        <p:nvPicPr>
          <p:cNvPr id="4" name="图片 3">
            <a:extLst>
              <a:ext uri="{FF2B5EF4-FFF2-40B4-BE49-F238E27FC236}">
                <a16:creationId xmlns:a16="http://schemas.microsoft.com/office/drawing/2014/main" id="{3B10180D-ED23-ABBB-7018-F114FD1C3729}"/>
              </a:ext>
            </a:extLst>
          </p:cNvPr>
          <p:cNvPicPr>
            <a:picLocks noChangeAspect="1"/>
          </p:cNvPicPr>
          <p:nvPr/>
        </p:nvPicPr>
        <p:blipFill>
          <a:blip r:embed="rId3"/>
          <a:stretch>
            <a:fillRect/>
          </a:stretch>
        </p:blipFill>
        <p:spPr>
          <a:xfrm>
            <a:off x="9094503" y="2442862"/>
            <a:ext cx="2297165" cy="3410147"/>
          </a:xfrm>
          <a:prstGeom prst="rect">
            <a:avLst/>
          </a:prstGeom>
        </p:spPr>
      </p:pic>
      <p:pic>
        <p:nvPicPr>
          <p:cNvPr id="8" name="图片 7">
            <a:extLst>
              <a:ext uri="{FF2B5EF4-FFF2-40B4-BE49-F238E27FC236}">
                <a16:creationId xmlns:a16="http://schemas.microsoft.com/office/drawing/2014/main" id="{E885EB4B-E9A5-1175-7BBF-28F4DC34A466}"/>
              </a:ext>
            </a:extLst>
          </p:cNvPr>
          <p:cNvPicPr>
            <a:picLocks noChangeAspect="1"/>
          </p:cNvPicPr>
          <p:nvPr/>
        </p:nvPicPr>
        <p:blipFill>
          <a:blip r:embed="rId4"/>
          <a:stretch>
            <a:fillRect/>
          </a:stretch>
        </p:blipFill>
        <p:spPr>
          <a:xfrm>
            <a:off x="6028263" y="1587782"/>
            <a:ext cx="2978993" cy="4172767"/>
          </a:xfrm>
          <a:prstGeom prst="rect">
            <a:avLst/>
          </a:prstGeom>
        </p:spPr>
      </p:pic>
      <p:pic>
        <p:nvPicPr>
          <p:cNvPr id="10" name="图片 9">
            <a:extLst>
              <a:ext uri="{FF2B5EF4-FFF2-40B4-BE49-F238E27FC236}">
                <a16:creationId xmlns:a16="http://schemas.microsoft.com/office/drawing/2014/main" id="{535E8871-BB7D-D059-5904-BDB8BF4C9E01}"/>
              </a:ext>
            </a:extLst>
          </p:cNvPr>
          <p:cNvPicPr>
            <a:picLocks noChangeAspect="1"/>
          </p:cNvPicPr>
          <p:nvPr/>
        </p:nvPicPr>
        <p:blipFill>
          <a:blip r:embed="rId5"/>
          <a:stretch>
            <a:fillRect/>
          </a:stretch>
        </p:blipFill>
        <p:spPr>
          <a:xfrm>
            <a:off x="800332" y="5262569"/>
            <a:ext cx="3588545" cy="497708"/>
          </a:xfrm>
          <a:prstGeom prst="rect">
            <a:avLst/>
          </a:prstGeom>
        </p:spPr>
      </p:pic>
      <p:pic>
        <p:nvPicPr>
          <p:cNvPr id="12" name="图片 11">
            <a:extLst>
              <a:ext uri="{FF2B5EF4-FFF2-40B4-BE49-F238E27FC236}">
                <a16:creationId xmlns:a16="http://schemas.microsoft.com/office/drawing/2014/main" id="{1F20CF27-15EF-BBF8-F844-EC06CBD7A5C2}"/>
              </a:ext>
            </a:extLst>
          </p:cNvPr>
          <p:cNvPicPr>
            <a:picLocks noChangeAspect="1"/>
          </p:cNvPicPr>
          <p:nvPr/>
        </p:nvPicPr>
        <p:blipFill>
          <a:blip r:embed="rId6"/>
          <a:stretch>
            <a:fillRect/>
          </a:stretch>
        </p:blipFill>
        <p:spPr>
          <a:xfrm>
            <a:off x="800332" y="2110994"/>
            <a:ext cx="4158384" cy="660004"/>
          </a:xfrm>
          <a:prstGeom prst="rect">
            <a:avLst/>
          </a:prstGeom>
        </p:spPr>
      </p:pic>
      <p:pic>
        <p:nvPicPr>
          <p:cNvPr id="14" name="图片 13">
            <a:extLst>
              <a:ext uri="{FF2B5EF4-FFF2-40B4-BE49-F238E27FC236}">
                <a16:creationId xmlns:a16="http://schemas.microsoft.com/office/drawing/2014/main" id="{AD28FB66-E766-06E2-5E7A-62B5E56EB6C4}"/>
              </a:ext>
            </a:extLst>
          </p:cNvPr>
          <p:cNvPicPr>
            <a:picLocks noChangeAspect="1"/>
          </p:cNvPicPr>
          <p:nvPr/>
        </p:nvPicPr>
        <p:blipFill>
          <a:blip r:embed="rId7"/>
          <a:stretch>
            <a:fillRect/>
          </a:stretch>
        </p:blipFill>
        <p:spPr>
          <a:xfrm>
            <a:off x="913820" y="2663838"/>
            <a:ext cx="3105264" cy="598692"/>
          </a:xfrm>
          <a:prstGeom prst="rect">
            <a:avLst/>
          </a:prstGeom>
        </p:spPr>
      </p:pic>
      <p:pic>
        <p:nvPicPr>
          <p:cNvPr id="16" name="图片 15">
            <a:extLst>
              <a:ext uri="{FF2B5EF4-FFF2-40B4-BE49-F238E27FC236}">
                <a16:creationId xmlns:a16="http://schemas.microsoft.com/office/drawing/2014/main" id="{1191B069-3C80-AF6A-1A3F-D2E7719CD2DE}"/>
              </a:ext>
            </a:extLst>
          </p:cNvPr>
          <p:cNvPicPr>
            <a:picLocks noChangeAspect="1"/>
          </p:cNvPicPr>
          <p:nvPr/>
        </p:nvPicPr>
        <p:blipFill>
          <a:blip r:embed="rId8"/>
          <a:stretch>
            <a:fillRect/>
          </a:stretch>
        </p:blipFill>
        <p:spPr>
          <a:xfrm>
            <a:off x="913820" y="3283271"/>
            <a:ext cx="3588545" cy="411150"/>
          </a:xfrm>
          <a:prstGeom prst="rect">
            <a:avLst/>
          </a:prstGeom>
        </p:spPr>
      </p:pic>
      <p:pic>
        <p:nvPicPr>
          <p:cNvPr id="18" name="图片 17">
            <a:extLst>
              <a:ext uri="{FF2B5EF4-FFF2-40B4-BE49-F238E27FC236}">
                <a16:creationId xmlns:a16="http://schemas.microsoft.com/office/drawing/2014/main" id="{35C55128-CD56-265E-8904-A727BAA05DB2}"/>
              </a:ext>
            </a:extLst>
          </p:cNvPr>
          <p:cNvPicPr>
            <a:picLocks noChangeAspect="1"/>
          </p:cNvPicPr>
          <p:nvPr/>
        </p:nvPicPr>
        <p:blipFill>
          <a:blip r:embed="rId9"/>
          <a:stretch>
            <a:fillRect/>
          </a:stretch>
        </p:blipFill>
        <p:spPr>
          <a:xfrm>
            <a:off x="917860" y="4410480"/>
            <a:ext cx="2693998" cy="574916"/>
          </a:xfrm>
          <a:prstGeom prst="rect">
            <a:avLst/>
          </a:prstGeom>
        </p:spPr>
      </p:pic>
      <p:pic>
        <p:nvPicPr>
          <p:cNvPr id="20" name="图片 19">
            <a:extLst>
              <a:ext uri="{FF2B5EF4-FFF2-40B4-BE49-F238E27FC236}">
                <a16:creationId xmlns:a16="http://schemas.microsoft.com/office/drawing/2014/main" id="{99A86504-495A-63CF-F46A-281159431CB2}"/>
              </a:ext>
            </a:extLst>
          </p:cNvPr>
          <p:cNvPicPr>
            <a:picLocks noChangeAspect="1"/>
          </p:cNvPicPr>
          <p:nvPr/>
        </p:nvPicPr>
        <p:blipFill>
          <a:blip r:embed="rId10"/>
          <a:stretch>
            <a:fillRect/>
          </a:stretch>
        </p:blipFill>
        <p:spPr>
          <a:xfrm>
            <a:off x="1032733" y="4924812"/>
            <a:ext cx="2281238" cy="519636"/>
          </a:xfrm>
          <a:prstGeom prst="rect">
            <a:avLst/>
          </a:prstGeom>
        </p:spPr>
      </p:pic>
    </p:spTree>
    <p:extLst>
      <p:ext uri="{BB962C8B-B14F-4D97-AF65-F5344CB8AC3E}">
        <p14:creationId xmlns:p14="http://schemas.microsoft.com/office/powerpoint/2010/main" val="265350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Content</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pPr marL="285750" indent="-285750">
              <a:buFont typeface="Arial" panose="020B0604020202020204" pitchFamily="34" charset="0"/>
              <a:buChar char="•"/>
            </a:pPr>
            <a:r>
              <a:rPr lang="en-AU" sz="3200" dirty="0">
                <a:solidFill>
                  <a:schemeClr val="bg1">
                    <a:lumMod val="85000"/>
                  </a:schemeClr>
                </a:solidFill>
              </a:rPr>
              <a:t>Background.</a:t>
            </a:r>
          </a:p>
          <a:p>
            <a:pPr marL="285750" indent="-285750">
              <a:buFont typeface="Arial" panose="020B0604020202020204" pitchFamily="34" charset="0"/>
              <a:buChar char="•"/>
            </a:pPr>
            <a:r>
              <a:rPr lang="en-AU" sz="3200" dirty="0">
                <a:solidFill>
                  <a:schemeClr val="bg1">
                    <a:lumMod val="85000"/>
                  </a:schemeClr>
                </a:solidFill>
              </a:rPr>
              <a:t>Method.</a:t>
            </a:r>
          </a:p>
          <a:p>
            <a:pPr marL="285750" indent="-285750">
              <a:buFont typeface="Arial" panose="020B0604020202020204" pitchFamily="34" charset="0"/>
              <a:buChar char="•"/>
            </a:pPr>
            <a:r>
              <a:rPr lang="en-AU" sz="3200" dirty="0"/>
              <a:t>Experiments.</a:t>
            </a:r>
          </a:p>
          <a:p>
            <a:pPr marL="285750" indent="-285750">
              <a:buFont typeface="Arial" panose="020B0604020202020204" pitchFamily="34" charset="0"/>
              <a:buChar char="•"/>
            </a:pPr>
            <a:r>
              <a:rPr lang="en-AU" sz="3200" dirty="0">
                <a:solidFill>
                  <a:schemeClr val="bg1">
                    <a:lumMod val="85000"/>
                  </a:schemeClr>
                </a:solidFill>
              </a:rPr>
              <a:t>Conclusion</a:t>
            </a:r>
          </a:p>
        </p:txBody>
      </p:sp>
      <p:sp>
        <p:nvSpPr>
          <p:cNvPr id="6" name="文本占位符 5">
            <a:extLst>
              <a:ext uri="{FF2B5EF4-FFF2-40B4-BE49-F238E27FC236}">
                <a16:creationId xmlns:a16="http://schemas.microsoft.com/office/drawing/2014/main" id="{F6C3B80F-C433-58EF-024D-412E5A4D7D5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6486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Content</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pPr marL="285750" indent="-285750">
              <a:buFont typeface="Arial" panose="020B0604020202020204" pitchFamily="34" charset="0"/>
              <a:buChar char="•"/>
            </a:pPr>
            <a:r>
              <a:rPr lang="en-AU" sz="3200" dirty="0"/>
              <a:t>Background.</a:t>
            </a:r>
          </a:p>
          <a:p>
            <a:pPr marL="285750" indent="-285750">
              <a:buFont typeface="Arial" panose="020B0604020202020204" pitchFamily="34" charset="0"/>
              <a:buChar char="•"/>
            </a:pPr>
            <a:r>
              <a:rPr lang="en-AU" sz="3200" dirty="0"/>
              <a:t>Method.</a:t>
            </a:r>
          </a:p>
          <a:p>
            <a:pPr marL="285750" indent="-285750">
              <a:buFont typeface="Arial" panose="020B0604020202020204" pitchFamily="34" charset="0"/>
              <a:buChar char="•"/>
            </a:pPr>
            <a:r>
              <a:rPr lang="en-AU" sz="3200" dirty="0"/>
              <a:t>Experiments.</a:t>
            </a:r>
          </a:p>
          <a:p>
            <a:pPr marL="285750" indent="-285750">
              <a:buFont typeface="Arial" panose="020B0604020202020204" pitchFamily="34" charset="0"/>
              <a:buChar char="•"/>
            </a:pPr>
            <a:r>
              <a:rPr lang="en-AU" sz="3200" dirty="0"/>
              <a:t>Conclusion</a:t>
            </a:r>
          </a:p>
        </p:txBody>
      </p:sp>
      <p:sp>
        <p:nvSpPr>
          <p:cNvPr id="6" name="文本占位符 5">
            <a:extLst>
              <a:ext uri="{FF2B5EF4-FFF2-40B4-BE49-F238E27FC236}">
                <a16:creationId xmlns:a16="http://schemas.microsoft.com/office/drawing/2014/main" id="{F6C3B80F-C433-58EF-024D-412E5A4D7D5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66978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Experiments</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a:xfrm>
            <a:off x="627854" y="1771605"/>
            <a:ext cx="5101434" cy="4081404"/>
          </a:xfrm>
        </p:spPr>
        <p:txBody>
          <a:bodyPr/>
          <a:lstStyle/>
          <a:p>
            <a:r>
              <a:rPr lang="en-AU" altLang="zh-CN" dirty="0"/>
              <a:t>E</a:t>
            </a:r>
            <a:r>
              <a:rPr lang="en-US" altLang="zh-CN" dirty="0" err="1"/>
              <a:t>xperiments</a:t>
            </a:r>
            <a:r>
              <a:rPr lang="en-US" altLang="zh-CN" dirty="0"/>
              <a:t> are conducted in both the Unite States and China’s stock markets by choosing the constituted entities in S &amp; P 500 and CSI 300 index.</a:t>
            </a:r>
            <a:endParaRPr lang="en-AU" dirty="0"/>
          </a:p>
          <a:p>
            <a:pPr marL="285750" indent="-285750">
              <a:buFont typeface="Arial" panose="020B0604020202020204" pitchFamily="34" charset="0"/>
              <a:buChar char="•"/>
            </a:pPr>
            <a:r>
              <a:rPr lang="en-US" altLang="zh-CN" dirty="0"/>
              <a:t>The historical price data from 2016 to 2021 are chosen as our datasets</a:t>
            </a:r>
            <a:r>
              <a:rPr lang="en-AU" dirty="0"/>
              <a:t>.</a:t>
            </a:r>
          </a:p>
          <a:p>
            <a:pPr marL="285750" indent="-285750">
              <a:buFont typeface="Arial" panose="020B0604020202020204" pitchFamily="34" charset="0"/>
              <a:buChar char="•"/>
            </a:pPr>
            <a:r>
              <a:rPr lang="en-US" altLang="zh-CN" dirty="0"/>
              <a:t>The stock price correlation matrix of each trading day is determined by the historical price movement of past 20 trading days.</a:t>
            </a:r>
            <a:endParaRPr lang="en-AU" dirty="0"/>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Dataset					</a:t>
            </a:r>
            <a:r>
              <a:rPr lang="en-US" altLang="zh-CN" dirty="0"/>
              <a:t>Trading Protocol</a:t>
            </a:r>
            <a:endParaRPr lang="en-US" dirty="0"/>
          </a:p>
        </p:txBody>
      </p:sp>
      <p:sp>
        <p:nvSpPr>
          <p:cNvPr id="4" name="Text Placeholder 2">
            <a:extLst>
              <a:ext uri="{FF2B5EF4-FFF2-40B4-BE49-F238E27FC236}">
                <a16:creationId xmlns:a16="http://schemas.microsoft.com/office/drawing/2014/main" id="{39603ED6-D0F3-5A47-523C-5DD2A8D1DCB9}"/>
              </a:ext>
            </a:extLst>
          </p:cNvPr>
          <p:cNvSpPr txBox="1">
            <a:spLocks/>
          </p:cNvSpPr>
          <p:nvPr/>
        </p:nvSpPr>
        <p:spPr>
          <a:xfrm>
            <a:off x="6096000" y="1771605"/>
            <a:ext cx="5101434" cy="408140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lang="en-AU" sz="180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altLang="zh-CN" dirty="0"/>
              <a:t>Each trading day during the test period (from January 1, 2020 to December 31, 2020), we use simulated stock traders to predict transactions:</a:t>
            </a:r>
            <a:r>
              <a:rPr lang="en-US" dirty="0"/>
              <a:t>.</a:t>
            </a:r>
          </a:p>
          <a:p>
            <a:pPr marL="285750" indent="-285750">
              <a:buFont typeface="Arial" panose="020B0604020202020204" pitchFamily="34" charset="0"/>
              <a:buChar char="•"/>
            </a:pPr>
            <a:r>
              <a:rPr lang="en-US" altLang="zh-CN" dirty="0"/>
              <a:t>When the trading day </a:t>
            </a:r>
            <a:r>
              <a:rPr lang="zh-CN" altLang="en-US" dirty="0"/>
              <a:t>𝑡 </a:t>
            </a:r>
            <a:r>
              <a:rPr lang="en-US" altLang="zh-CN" dirty="0"/>
              <a:t>closes, traders use this method to get the prediction score.</a:t>
            </a:r>
          </a:p>
          <a:p>
            <a:pPr marL="285750" indent="-285750">
              <a:buFont typeface="Arial" panose="020B0604020202020204" pitchFamily="34" charset="0"/>
              <a:buChar char="•"/>
            </a:pPr>
            <a:r>
              <a:rPr lang="en-US" altLang="zh-CN" dirty="0"/>
              <a:t>When the trading day </a:t>
            </a:r>
            <a:r>
              <a:rPr lang="zh-CN" altLang="en-US" dirty="0"/>
              <a:t>𝑡 </a:t>
            </a:r>
            <a:r>
              <a:rPr lang="en-US" altLang="zh-CN" dirty="0"/>
              <a:t>+ 1 opens: the trader sells the stock bought yesterday. Meanwhile, traders buy the stocks with top-</a:t>
            </a:r>
            <a:r>
              <a:rPr lang="zh-CN" altLang="en-US" dirty="0"/>
              <a:t>𝑘 </a:t>
            </a:r>
            <a:r>
              <a:rPr lang="en-US" altLang="zh-CN" dirty="0"/>
              <a:t>scores.</a:t>
            </a:r>
            <a:endParaRPr lang="en-US" dirty="0"/>
          </a:p>
          <a:p>
            <a:pPr marL="285750" indent="-285750">
              <a:buFont typeface="Arial" panose="020B0604020202020204" pitchFamily="34" charset="0"/>
              <a:buChar char="•"/>
            </a:pPr>
            <a:r>
              <a:rPr lang="en-US" altLang="zh-CN" dirty="0"/>
              <a:t>If a stock is continuously rated with the highest expected return, the trader holds the stock</a:t>
            </a:r>
            <a:r>
              <a:rPr lang="en-US" dirty="0"/>
              <a:t>.</a:t>
            </a:r>
          </a:p>
        </p:txBody>
      </p:sp>
    </p:spTree>
    <p:extLst>
      <p:ext uri="{BB962C8B-B14F-4D97-AF65-F5344CB8AC3E}">
        <p14:creationId xmlns:p14="http://schemas.microsoft.com/office/powerpoint/2010/main" val="1651532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Experiments</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a:xfrm>
            <a:off x="627854" y="1771605"/>
            <a:ext cx="5101434" cy="4081404"/>
          </a:xfrm>
        </p:spPr>
        <p:txBody>
          <a:bodyPr/>
          <a:lstStyle/>
          <a:p>
            <a:r>
              <a:rPr lang="en-AU" altLang="zh-CN" dirty="0"/>
              <a:t>E</a:t>
            </a:r>
            <a:r>
              <a:rPr lang="en-US" altLang="zh-CN" dirty="0" err="1"/>
              <a:t>xperiments</a:t>
            </a:r>
            <a:r>
              <a:rPr lang="en-US" altLang="zh-CN" dirty="0"/>
              <a:t> are conducted in both the Unite States and China’s stock markets by choosing the constituted entities in S &amp; P 500 and CSI 300 index.</a:t>
            </a:r>
            <a:endParaRPr lang="en-AU" dirty="0"/>
          </a:p>
          <a:p>
            <a:pPr marL="285750" indent="-285750">
              <a:buFont typeface="Arial" panose="020B0604020202020204" pitchFamily="34" charset="0"/>
              <a:buChar char="•"/>
            </a:pPr>
            <a:r>
              <a:rPr lang="en-US" altLang="zh-CN" dirty="0"/>
              <a:t>The historical price data from 2016 to 2021 are chosen as our datasets</a:t>
            </a:r>
            <a:r>
              <a:rPr lang="en-AU" dirty="0"/>
              <a:t>.</a:t>
            </a:r>
          </a:p>
          <a:p>
            <a:pPr marL="285750" indent="-285750">
              <a:buFont typeface="Arial" panose="020B0604020202020204" pitchFamily="34" charset="0"/>
              <a:buChar char="•"/>
            </a:pPr>
            <a:r>
              <a:rPr lang="en-US" altLang="zh-CN" dirty="0"/>
              <a:t>The stock price correlation matrix of each trading day is determined by the historical price movement of past 20 trading days.</a:t>
            </a:r>
            <a:endParaRPr lang="en-AU" dirty="0"/>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Dataset					</a:t>
            </a:r>
            <a:r>
              <a:rPr lang="en-US" altLang="zh-CN" dirty="0"/>
              <a:t>Trading Protocol</a:t>
            </a:r>
            <a:endParaRPr lang="en-US" dirty="0"/>
          </a:p>
        </p:txBody>
      </p:sp>
      <p:sp>
        <p:nvSpPr>
          <p:cNvPr id="4" name="Text Placeholder 2">
            <a:extLst>
              <a:ext uri="{FF2B5EF4-FFF2-40B4-BE49-F238E27FC236}">
                <a16:creationId xmlns:a16="http://schemas.microsoft.com/office/drawing/2014/main" id="{39603ED6-D0F3-5A47-523C-5DD2A8D1DCB9}"/>
              </a:ext>
            </a:extLst>
          </p:cNvPr>
          <p:cNvSpPr txBox="1">
            <a:spLocks/>
          </p:cNvSpPr>
          <p:nvPr/>
        </p:nvSpPr>
        <p:spPr>
          <a:xfrm>
            <a:off x="6096000" y="1771605"/>
            <a:ext cx="5101434" cy="408140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lang="en-AU" sz="180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altLang="zh-CN" dirty="0"/>
              <a:t>Each trading day during the test period (from January 1, 2020 to December 31, 2020), we use simulated stock traders to predict transactions:</a:t>
            </a:r>
            <a:r>
              <a:rPr lang="en-US" dirty="0"/>
              <a:t>.</a:t>
            </a:r>
          </a:p>
          <a:p>
            <a:pPr marL="285750" indent="-285750">
              <a:buFont typeface="Arial" panose="020B0604020202020204" pitchFamily="34" charset="0"/>
              <a:buChar char="•"/>
            </a:pPr>
            <a:r>
              <a:rPr lang="en-US" altLang="zh-CN" dirty="0"/>
              <a:t>When the trading day </a:t>
            </a:r>
            <a:r>
              <a:rPr lang="zh-CN" altLang="en-US" dirty="0"/>
              <a:t>𝑡 </a:t>
            </a:r>
            <a:r>
              <a:rPr lang="en-US" altLang="zh-CN" dirty="0"/>
              <a:t>closes, traders use this method to </a:t>
            </a:r>
            <a:r>
              <a:rPr lang="en-US" altLang="zh-CN" dirty="0">
                <a:solidFill>
                  <a:srgbClr val="FF0000"/>
                </a:solidFill>
              </a:rPr>
              <a:t>get the prediction score</a:t>
            </a:r>
            <a:r>
              <a:rPr lang="en-US" altLang="zh-CN" dirty="0"/>
              <a:t>.</a:t>
            </a:r>
          </a:p>
          <a:p>
            <a:pPr marL="285750" indent="-285750">
              <a:buFont typeface="Arial" panose="020B0604020202020204" pitchFamily="34" charset="0"/>
              <a:buChar char="•"/>
            </a:pPr>
            <a:r>
              <a:rPr lang="en-US" altLang="zh-CN" dirty="0"/>
              <a:t>When the trading day </a:t>
            </a:r>
            <a:r>
              <a:rPr lang="zh-CN" altLang="en-US" dirty="0"/>
              <a:t>𝑡 </a:t>
            </a:r>
            <a:r>
              <a:rPr lang="en-US" altLang="zh-CN" dirty="0"/>
              <a:t>+ 1 opens: the trader </a:t>
            </a:r>
            <a:r>
              <a:rPr lang="en-US" altLang="zh-CN" dirty="0">
                <a:solidFill>
                  <a:srgbClr val="FF0000"/>
                </a:solidFill>
              </a:rPr>
              <a:t>sells the stock bought yesterday</a:t>
            </a:r>
            <a:r>
              <a:rPr lang="en-US" altLang="zh-CN" dirty="0"/>
              <a:t>. Meanwhile, traders </a:t>
            </a:r>
            <a:r>
              <a:rPr lang="en-US" altLang="zh-CN" dirty="0">
                <a:solidFill>
                  <a:srgbClr val="FF0000"/>
                </a:solidFill>
              </a:rPr>
              <a:t>buy the stocks with top-</a:t>
            </a:r>
            <a:r>
              <a:rPr lang="zh-CN" altLang="en-US" dirty="0">
                <a:solidFill>
                  <a:srgbClr val="FF0000"/>
                </a:solidFill>
              </a:rPr>
              <a:t>𝑘 </a:t>
            </a:r>
            <a:r>
              <a:rPr lang="en-US" altLang="zh-CN" dirty="0">
                <a:solidFill>
                  <a:srgbClr val="FF0000"/>
                </a:solidFill>
              </a:rPr>
              <a:t>scores</a:t>
            </a:r>
            <a:r>
              <a:rPr lang="en-US" altLang="zh-CN" dirty="0"/>
              <a:t>.</a:t>
            </a:r>
            <a:endParaRPr lang="en-US" dirty="0"/>
          </a:p>
          <a:p>
            <a:pPr marL="285750" indent="-285750">
              <a:buFont typeface="Arial" panose="020B0604020202020204" pitchFamily="34" charset="0"/>
              <a:buChar char="•"/>
            </a:pPr>
            <a:r>
              <a:rPr lang="en-US" altLang="zh-CN" dirty="0"/>
              <a:t>If a stock is continuously rated with the highest expected return, the trader holds the stock</a:t>
            </a:r>
            <a:r>
              <a:rPr lang="en-US" dirty="0"/>
              <a:t>.</a:t>
            </a:r>
          </a:p>
        </p:txBody>
      </p:sp>
    </p:spTree>
    <p:extLst>
      <p:ext uri="{BB962C8B-B14F-4D97-AF65-F5344CB8AC3E}">
        <p14:creationId xmlns:p14="http://schemas.microsoft.com/office/powerpoint/2010/main" val="1499087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Experiments</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a:xfrm>
            <a:off x="627854" y="1771605"/>
            <a:ext cx="5101434" cy="4081404"/>
          </a:xfrm>
        </p:spPr>
        <p:txBody>
          <a:bodyPr/>
          <a:lstStyle/>
          <a:p>
            <a:r>
              <a:rPr lang="en-US" altLang="zh-CN" dirty="0"/>
              <a:t>Sequential-based Methods.</a:t>
            </a:r>
            <a:endParaRPr lang="en-AU" dirty="0"/>
          </a:p>
          <a:p>
            <a:pPr marL="285750" indent="-285750">
              <a:buFont typeface="Arial" panose="020B0604020202020204" pitchFamily="34" charset="0"/>
              <a:buChar char="•"/>
            </a:pPr>
            <a:r>
              <a:rPr lang="en-US" altLang="zh-CN" dirty="0"/>
              <a:t>LSTM</a:t>
            </a:r>
            <a:r>
              <a:rPr lang="en-AU" dirty="0"/>
              <a:t>.</a:t>
            </a:r>
          </a:p>
          <a:p>
            <a:pPr marL="285750" indent="-285750">
              <a:buFont typeface="Arial" panose="020B0604020202020204" pitchFamily="34" charset="0"/>
              <a:buChar char="•"/>
            </a:pPr>
            <a:r>
              <a:rPr lang="en-US" altLang="zh-CN" dirty="0"/>
              <a:t>GRU.</a:t>
            </a:r>
          </a:p>
          <a:p>
            <a:pPr marL="285750" indent="-285750">
              <a:buFont typeface="Arial" panose="020B0604020202020204" pitchFamily="34" charset="0"/>
              <a:buChar char="•"/>
            </a:pPr>
            <a:r>
              <a:rPr lang="en-US" dirty="0"/>
              <a:t>Transformer.</a:t>
            </a:r>
          </a:p>
          <a:p>
            <a:pPr marL="285750" indent="-285750">
              <a:buFont typeface="Arial" panose="020B0604020202020204" pitchFamily="34" charset="0"/>
              <a:buChar char="•"/>
            </a:pPr>
            <a:r>
              <a:rPr lang="en-US" dirty="0" err="1"/>
              <a:t>eLSTM</a:t>
            </a:r>
            <a:r>
              <a:rPr lang="en-US" dirty="0"/>
              <a:t>.</a:t>
            </a:r>
            <a:endParaRPr lang="en-AU" dirty="0"/>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Compared methods						</a:t>
            </a:r>
            <a:r>
              <a:rPr lang="en-US" altLang="zh-CN" dirty="0"/>
              <a:t>Evaluating metrics</a:t>
            </a:r>
            <a:endParaRPr lang="en-US" dirty="0"/>
          </a:p>
        </p:txBody>
      </p:sp>
      <p:sp>
        <p:nvSpPr>
          <p:cNvPr id="4" name="Text Placeholder 2">
            <a:extLst>
              <a:ext uri="{FF2B5EF4-FFF2-40B4-BE49-F238E27FC236}">
                <a16:creationId xmlns:a16="http://schemas.microsoft.com/office/drawing/2014/main" id="{39603ED6-D0F3-5A47-523C-5DD2A8D1DCB9}"/>
              </a:ext>
            </a:extLst>
          </p:cNvPr>
          <p:cNvSpPr txBox="1">
            <a:spLocks/>
          </p:cNvSpPr>
          <p:nvPr/>
        </p:nvSpPr>
        <p:spPr>
          <a:xfrm>
            <a:off x="4055326" y="1816071"/>
            <a:ext cx="3337933" cy="408140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lang="en-AU" sz="180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altLang="zh-CN" dirty="0"/>
              <a:t>Graph-based methods:</a:t>
            </a:r>
            <a:endParaRPr lang="en-US" dirty="0"/>
          </a:p>
          <a:p>
            <a:pPr marL="285750" indent="-285750">
              <a:buFont typeface="Arial" panose="020B0604020202020204" pitchFamily="34" charset="0"/>
              <a:buChar char="•"/>
            </a:pPr>
            <a:r>
              <a:rPr lang="en-US" altLang="zh-CN" dirty="0"/>
              <a:t>LSTM-GCN.</a:t>
            </a:r>
          </a:p>
          <a:p>
            <a:pPr marL="285750" indent="-285750">
              <a:buFont typeface="Arial" panose="020B0604020202020204" pitchFamily="34" charset="0"/>
              <a:buChar char="•"/>
            </a:pPr>
            <a:r>
              <a:rPr lang="en-US" altLang="zh-CN" dirty="0"/>
              <a:t>LSTM-RGCN.</a:t>
            </a:r>
            <a:endParaRPr lang="en-US" dirty="0"/>
          </a:p>
          <a:p>
            <a:pPr marL="285750" indent="-285750">
              <a:buFont typeface="Arial" panose="020B0604020202020204" pitchFamily="34" charset="0"/>
              <a:buChar char="•"/>
            </a:pPr>
            <a:r>
              <a:rPr lang="en-US" altLang="zh-CN" dirty="0"/>
              <a:t>TGC</a:t>
            </a:r>
            <a:r>
              <a:rPr lang="en-US" dirty="0"/>
              <a:t>.</a:t>
            </a:r>
          </a:p>
          <a:p>
            <a:pPr marL="285750" indent="-285750">
              <a:buFont typeface="Arial" panose="020B0604020202020204" pitchFamily="34" charset="0"/>
              <a:buChar char="•"/>
            </a:pPr>
            <a:r>
              <a:rPr lang="en-US" dirty="0"/>
              <a:t>MAN-SF</a:t>
            </a:r>
          </a:p>
          <a:p>
            <a:pPr marL="285750" indent="-285750">
              <a:buFont typeface="Arial" panose="020B0604020202020204" pitchFamily="34" charset="0"/>
              <a:buChar char="•"/>
            </a:pPr>
            <a:r>
              <a:rPr lang="en-US" dirty="0"/>
              <a:t>HATS</a:t>
            </a:r>
          </a:p>
          <a:p>
            <a:pPr marL="285750" indent="-285750">
              <a:buFont typeface="Arial" panose="020B0604020202020204" pitchFamily="34" charset="0"/>
              <a:buChar char="•"/>
            </a:pPr>
            <a:r>
              <a:rPr lang="en-US" dirty="0"/>
              <a:t>REST</a:t>
            </a:r>
          </a:p>
          <a:p>
            <a:pPr marL="285750" indent="-285750">
              <a:buFont typeface="Arial" panose="020B0604020202020204" pitchFamily="34" charset="0"/>
              <a:buChar char="•"/>
            </a:pPr>
            <a:r>
              <a:rPr lang="en-US" dirty="0"/>
              <a:t>AD-GAT</a:t>
            </a:r>
          </a:p>
        </p:txBody>
      </p:sp>
      <p:sp>
        <p:nvSpPr>
          <p:cNvPr id="6" name="Text Placeholder 2">
            <a:extLst>
              <a:ext uri="{FF2B5EF4-FFF2-40B4-BE49-F238E27FC236}">
                <a16:creationId xmlns:a16="http://schemas.microsoft.com/office/drawing/2014/main" id="{4D4CF2E3-F11F-8AAC-5435-4298E9DB1FFB}"/>
              </a:ext>
            </a:extLst>
          </p:cNvPr>
          <p:cNvSpPr txBox="1">
            <a:spLocks/>
          </p:cNvSpPr>
          <p:nvPr/>
        </p:nvSpPr>
        <p:spPr>
          <a:xfrm>
            <a:off x="7947102" y="1836935"/>
            <a:ext cx="3337933" cy="408140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lang="en-AU" sz="180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altLang="zh-CN" dirty="0"/>
              <a:t>Seven popular metrics:</a:t>
            </a:r>
          </a:p>
          <a:p>
            <a:pPr marL="285750" indent="-285750">
              <a:buFont typeface="Arial" panose="020B0604020202020204" pitchFamily="34" charset="0"/>
              <a:buChar char="•"/>
            </a:pPr>
            <a:r>
              <a:rPr lang="en-US" altLang="zh-CN" dirty="0"/>
              <a:t>prediction accuracy (ACC) </a:t>
            </a:r>
          </a:p>
          <a:p>
            <a:pPr marL="285750" indent="-285750">
              <a:buFont typeface="Arial" panose="020B0604020202020204" pitchFamily="34" charset="0"/>
              <a:buChar char="•"/>
            </a:pPr>
            <a:r>
              <a:rPr lang="en-US" altLang="zh-CN" dirty="0"/>
              <a:t>annual return rate (ARR)</a:t>
            </a:r>
          </a:p>
          <a:p>
            <a:pPr marL="285750" indent="-285750">
              <a:buFont typeface="Arial" panose="020B0604020202020204" pitchFamily="34" charset="0"/>
              <a:buChar char="•"/>
            </a:pPr>
            <a:r>
              <a:rPr lang="en-US" altLang="zh-CN" dirty="0"/>
              <a:t>annual volatility (AV)</a:t>
            </a:r>
          </a:p>
          <a:p>
            <a:pPr marL="285750" indent="-285750">
              <a:buFont typeface="Arial" panose="020B0604020202020204" pitchFamily="34" charset="0"/>
              <a:buChar char="•"/>
            </a:pPr>
            <a:r>
              <a:rPr lang="en-US" altLang="zh-CN" dirty="0"/>
              <a:t>maximum draw down (MDD)</a:t>
            </a:r>
          </a:p>
          <a:p>
            <a:pPr marL="285750" indent="-285750">
              <a:buFont typeface="Arial" panose="020B0604020202020204" pitchFamily="34" charset="0"/>
              <a:buChar char="•"/>
            </a:pPr>
            <a:r>
              <a:rPr lang="en-US" altLang="zh-CN" dirty="0"/>
              <a:t>annual </a:t>
            </a:r>
            <a:r>
              <a:rPr lang="en-US" altLang="zh-CN" dirty="0" err="1"/>
              <a:t>sharpe</a:t>
            </a:r>
            <a:r>
              <a:rPr lang="en-US" altLang="zh-CN" dirty="0"/>
              <a:t> ratio (ASR)</a:t>
            </a:r>
          </a:p>
          <a:p>
            <a:pPr marL="285750" indent="-285750">
              <a:buFont typeface="Arial" panose="020B0604020202020204" pitchFamily="34" charset="0"/>
              <a:buChar char="•"/>
            </a:pPr>
            <a:r>
              <a:rPr lang="en-US" altLang="zh-CN" dirty="0" err="1"/>
              <a:t>calmar</a:t>
            </a:r>
            <a:r>
              <a:rPr lang="en-US" altLang="zh-CN" dirty="0"/>
              <a:t> ratio (CR)</a:t>
            </a:r>
          </a:p>
          <a:p>
            <a:pPr marL="285750" indent="-285750">
              <a:buFont typeface="Arial" panose="020B0604020202020204" pitchFamily="34" charset="0"/>
              <a:buChar char="•"/>
            </a:pPr>
            <a:r>
              <a:rPr lang="en-US" altLang="zh-CN" dirty="0"/>
              <a:t>information ratio (IR)</a:t>
            </a:r>
            <a:endParaRPr lang="en-US" dirty="0"/>
          </a:p>
        </p:txBody>
      </p:sp>
    </p:spTree>
    <p:extLst>
      <p:ext uri="{BB962C8B-B14F-4D97-AF65-F5344CB8AC3E}">
        <p14:creationId xmlns:p14="http://schemas.microsoft.com/office/powerpoint/2010/main" val="994423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Experiments</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altLang="zh-CN" dirty="0"/>
              <a:t>Comprehensive Comparison</a:t>
            </a:r>
            <a:endParaRPr lang="en-US" dirty="0"/>
          </a:p>
        </p:txBody>
      </p:sp>
      <p:pic>
        <p:nvPicPr>
          <p:cNvPr id="8" name="图片 7">
            <a:extLst>
              <a:ext uri="{FF2B5EF4-FFF2-40B4-BE49-F238E27FC236}">
                <a16:creationId xmlns:a16="http://schemas.microsoft.com/office/drawing/2014/main" id="{9A7A40A0-C0F7-D2AF-36AD-D0C50F09CD5D}"/>
              </a:ext>
            </a:extLst>
          </p:cNvPr>
          <p:cNvPicPr>
            <a:picLocks noChangeAspect="1"/>
          </p:cNvPicPr>
          <p:nvPr/>
        </p:nvPicPr>
        <p:blipFill>
          <a:blip r:embed="rId3"/>
          <a:stretch>
            <a:fillRect/>
          </a:stretch>
        </p:blipFill>
        <p:spPr>
          <a:xfrm>
            <a:off x="0" y="1457739"/>
            <a:ext cx="12192000" cy="3942522"/>
          </a:xfrm>
          <a:prstGeom prst="rect">
            <a:avLst/>
          </a:prstGeom>
        </p:spPr>
      </p:pic>
    </p:spTree>
    <p:extLst>
      <p:ext uri="{BB962C8B-B14F-4D97-AF65-F5344CB8AC3E}">
        <p14:creationId xmlns:p14="http://schemas.microsoft.com/office/powerpoint/2010/main" val="2586919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Experiments</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altLang="zh-CN" dirty="0"/>
              <a:t>Performance of the Portfolio</a:t>
            </a:r>
            <a:endParaRPr lang="en-US" dirty="0"/>
          </a:p>
        </p:txBody>
      </p:sp>
      <p:pic>
        <p:nvPicPr>
          <p:cNvPr id="4" name="图片 3">
            <a:extLst>
              <a:ext uri="{FF2B5EF4-FFF2-40B4-BE49-F238E27FC236}">
                <a16:creationId xmlns:a16="http://schemas.microsoft.com/office/drawing/2014/main" id="{8B986342-E5D5-2ABB-10EB-3275FC0FD8DF}"/>
              </a:ext>
            </a:extLst>
          </p:cNvPr>
          <p:cNvPicPr>
            <a:picLocks noChangeAspect="1"/>
          </p:cNvPicPr>
          <p:nvPr/>
        </p:nvPicPr>
        <p:blipFill>
          <a:blip r:embed="rId3"/>
          <a:stretch>
            <a:fillRect/>
          </a:stretch>
        </p:blipFill>
        <p:spPr>
          <a:xfrm>
            <a:off x="0" y="1591408"/>
            <a:ext cx="12192000" cy="4242866"/>
          </a:xfrm>
          <a:prstGeom prst="rect">
            <a:avLst/>
          </a:prstGeom>
        </p:spPr>
      </p:pic>
    </p:spTree>
    <p:extLst>
      <p:ext uri="{BB962C8B-B14F-4D97-AF65-F5344CB8AC3E}">
        <p14:creationId xmlns:p14="http://schemas.microsoft.com/office/powerpoint/2010/main" val="2371214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Experiments</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altLang="zh-CN" dirty="0"/>
              <a:t>Attention Analysis</a:t>
            </a:r>
            <a:endParaRPr lang="en-US" dirty="0"/>
          </a:p>
        </p:txBody>
      </p:sp>
      <p:pic>
        <p:nvPicPr>
          <p:cNvPr id="6" name="图片 5">
            <a:extLst>
              <a:ext uri="{FF2B5EF4-FFF2-40B4-BE49-F238E27FC236}">
                <a16:creationId xmlns:a16="http://schemas.microsoft.com/office/drawing/2014/main" id="{46A12CE2-68E5-E0FE-6125-D1330DB935F5}"/>
              </a:ext>
            </a:extLst>
          </p:cNvPr>
          <p:cNvPicPr>
            <a:picLocks noChangeAspect="1"/>
          </p:cNvPicPr>
          <p:nvPr/>
        </p:nvPicPr>
        <p:blipFill>
          <a:blip r:embed="rId3"/>
          <a:stretch>
            <a:fillRect/>
          </a:stretch>
        </p:blipFill>
        <p:spPr>
          <a:xfrm>
            <a:off x="5765006" y="1727139"/>
            <a:ext cx="6426994" cy="3514630"/>
          </a:xfrm>
          <a:prstGeom prst="rect">
            <a:avLst/>
          </a:prstGeom>
        </p:spPr>
      </p:pic>
      <p:sp>
        <p:nvSpPr>
          <p:cNvPr id="7" name="Text Placeholder 2">
            <a:extLst>
              <a:ext uri="{FF2B5EF4-FFF2-40B4-BE49-F238E27FC236}">
                <a16:creationId xmlns:a16="http://schemas.microsoft.com/office/drawing/2014/main" id="{B593C3A9-7283-6E62-3455-96ADC816FAC8}"/>
              </a:ext>
            </a:extLst>
          </p:cNvPr>
          <p:cNvSpPr>
            <a:spLocks noGrp="1"/>
          </p:cNvSpPr>
          <p:nvPr>
            <p:ph type="body" idx="12"/>
          </p:nvPr>
        </p:nvSpPr>
        <p:spPr>
          <a:xfrm>
            <a:off x="627854" y="1771605"/>
            <a:ext cx="4979990" cy="4081404"/>
          </a:xfrm>
        </p:spPr>
        <p:txBody>
          <a:bodyPr/>
          <a:lstStyle/>
          <a:p>
            <a:r>
              <a:rPr lang="en-US" altLang="zh-CN" dirty="0"/>
              <a:t>We counted the attention weight of all nodes in the relational graph</a:t>
            </a:r>
            <a:r>
              <a:rPr lang="en-AU" altLang="zh-CN" dirty="0"/>
              <a:t>. X axis denotes the volatility of return. Y axis denotes the node degree. We can find that:</a:t>
            </a:r>
          </a:p>
          <a:p>
            <a:pPr marL="285750" indent="-285750">
              <a:buFont typeface="Arial" panose="020B0604020202020204" pitchFamily="34" charset="0"/>
              <a:buChar char="•"/>
            </a:pPr>
            <a:r>
              <a:rPr lang="en-US" altLang="zh-CN" dirty="0"/>
              <a:t>As to positive neighbors, the nodes with higher degrees have higher average attention weights</a:t>
            </a:r>
            <a:r>
              <a:rPr lang="en-AU" altLang="zh-CN" dirty="0"/>
              <a:t>.</a:t>
            </a:r>
          </a:p>
          <a:p>
            <a:pPr marL="285750" indent="-285750">
              <a:buFont typeface="Arial" panose="020B0604020202020204" pitchFamily="34" charset="0"/>
              <a:buChar char="•"/>
            </a:pPr>
            <a:r>
              <a:rPr lang="en-US" altLang="zh-CN" dirty="0"/>
              <a:t>More volatile price changes will contribute more information to their neighbors</a:t>
            </a:r>
            <a:r>
              <a:rPr lang="en-AU" altLang="zh-CN" dirty="0"/>
              <a:t>, or </a:t>
            </a:r>
            <a:r>
              <a:rPr lang="en-US" altLang="zh-CN" dirty="0"/>
              <a:t>producing momentum spillover effects.</a:t>
            </a:r>
          </a:p>
          <a:p>
            <a:pPr marL="285750" indent="-285750">
              <a:buFont typeface="Arial" panose="020B0604020202020204" pitchFamily="34" charset="0"/>
              <a:buChar char="•"/>
            </a:pPr>
            <a:r>
              <a:rPr lang="en-US" altLang="zh-CN" dirty="0"/>
              <a:t>As to negative neighbors, with a lower degree node, the average attention weight is higher.</a:t>
            </a:r>
            <a:endParaRPr lang="en-AU" altLang="zh-CN" dirty="0"/>
          </a:p>
        </p:txBody>
      </p:sp>
    </p:spTree>
    <p:extLst>
      <p:ext uri="{BB962C8B-B14F-4D97-AF65-F5344CB8AC3E}">
        <p14:creationId xmlns:p14="http://schemas.microsoft.com/office/powerpoint/2010/main" val="2164011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Experiments</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altLang="zh-CN" dirty="0"/>
              <a:t>Attention Analysis</a:t>
            </a:r>
            <a:endParaRPr lang="en-US" dirty="0"/>
          </a:p>
        </p:txBody>
      </p:sp>
      <p:pic>
        <p:nvPicPr>
          <p:cNvPr id="6" name="图片 5">
            <a:extLst>
              <a:ext uri="{FF2B5EF4-FFF2-40B4-BE49-F238E27FC236}">
                <a16:creationId xmlns:a16="http://schemas.microsoft.com/office/drawing/2014/main" id="{46A12CE2-68E5-E0FE-6125-D1330DB935F5}"/>
              </a:ext>
            </a:extLst>
          </p:cNvPr>
          <p:cNvPicPr>
            <a:picLocks noChangeAspect="1"/>
          </p:cNvPicPr>
          <p:nvPr/>
        </p:nvPicPr>
        <p:blipFill>
          <a:blip r:embed="rId3"/>
          <a:stretch>
            <a:fillRect/>
          </a:stretch>
        </p:blipFill>
        <p:spPr>
          <a:xfrm>
            <a:off x="5765006" y="1727139"/>
            <a:ext cx="6426994" cy="3514630"/>
          </a:xfrm>
          <a:prstGeom prst="rect">
            <a:avLst/>
          </a:prstGeom>
        </p:spPr>
      </p:pic>
      <p:sp>
        <p:nvSpPr>
          <p:cNvPr id="7" name="Text Placeholder 2">
            <a:extLst>
              <a:ext uri="{FF2B5EF4-FFF2-40B4-BE49-F238E27FC236}">
                <a16:creationId xmlns:a16="http://schemas.microsoft.com/office/drawing/2014/main" id="{B593C3A9-7283-6E62-3455-96ADC816FAC8}"/>
              </a:ext>
            </a:extLst>
          </p:cNvPr>
          <p:cNvSpPr>
            <a:spLocks noGrp="1"/>
          </p:cNvSpPr>
          <p:nvPr>
            <p:ph type="body" idx="12"/>
          </p:nvPr>
        </p:nvSpPr>
        <p:spPr>
          <a:xfrm>
            <a:off x="627854" y="1771605"/>
            <a:ext cx="4979990" cy="4081404"/>
          </a:xfrm>
        </p:spPr>
        <p:txBody>
          <a:bodyPr/>
          <a:lstStyle/>
          <a:p>
            <a:r>
              <a:rPr lang="en-US" altLang="zh-CN" dirty="0"/>
              <a:t>We counted the attention weight of all nodes in the relational graph</a:t>
            </a:r>
            <a:r>
              <a:rPr lang="en-AU" dirty="0"/>
              <a:t>. X axis denotes the volatility of return. Y axis denotes the node degree. We can find that:</a:t>
            </a:r>
          </a:p>
          <a:p>
            <a:pPr marL="285750" indent="-285750">
              <a:buFont typeface="Arial" panose="020B0604020202020204" pitchFamily="34" charset="0"/>
              <a:buChar char="•"/>
            </a:pPr>
            <a:r>
              <a:rPr lang="en-US" altLang="zh-CN" dirty="0"/>
              <a:t>As to positive neighbors, the nodes with higher degrees have higher average attention weights</a:t>
            </a:r>
            <a:r>
              <a:rPr lang="en-AU" dirty="0"/>
              <a:t>.</a:t>
            </a:r>
          </a:p>
          <a:p>
            <a:pPr marL="285750" indent="-285750">
              <a:buFont typeface="Arial" panose="020B0604020202020204" pitchFamily="34" charset="0"/>
              <a:buChar char="•"/>
            </a:pPr>
            <a:r>
              <a:rPr lang="en-US" dirty="0"/>
              <a:t>More volatile price changes will contribute more information to their neighbors</a:t>
            </a:r>
            <a:r>
              <a:rPr lang="en-AU" dirty="0"/>
              <a:t>, or </a:t>
            </a:r>
            <a:r>
              <a:rPr lang="en-US" altLang="zh-CN" dirty="0"/>
              <a:t>producing momentum spillover effects.</a:t>
            </a:r>
          </a:p>
          <a:p>
            <a:pPr marL="285750" indent="-285750">
              <a:buFont typeface="Arial" panose="020B0604020202020204" pitchFamily="34" charset="0"/>
              <a:buChar char="•"/>
            </a:pPr>
            <a:r>
              <a:rPr lang="en-US" dirty="0"/>
              <a:t>As to negative neighbors, </a:t>
            </a:r>
            <a:r>
              <a:rPr lang="en-US" altLang="zh-CN" dirty="0"/>
              <a:t>with a lower degree node, the average attention weight is higher.</a:t>
            </a:r>
            <a:endParaRPr lang="en-AU" dirty="0"/>
          </a:p>
        </p:txBody>
      </p:sp>
    </p:spTree>
    <p:extLst>
      <p:ext uri="{BB962C8B-B14F-4D97-AF65-F5344CB8AC3E}">
        <p14:creationId xmlns:p14="http://schemas.microsoft.com/office/powerpoint/2010/main" val="3137024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Experiments</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altLang="zh-CN" dirty="0"/>
              <a:t>Attention Analysis</a:t>
            </a:r>
            <a:endParaRPr lang="en-US" dirty="0"/>
          </a:p>
        </p:txBody>
      </p:sp>
      <p:pic>
        <p:nvPicPr>
          <p:cNvPr id="6" name="图片 5">
            <a:extLst>
              <a:ext uri="{FF2B5EF4-FFF2-40B4-BE49-F238E27FC236}">
                <a16:creationId xmlns:a16="http://schemas.microsoft.com/office/drawing/2014/main" id="{46A12CE2-68E5-E0FE-6125-D1330DB935F5}"/>
              </a:ext>
            </a:extLst>
          </p:cNvPr>
          <p:cNvPicPr>
            <a:picLocks noChangeAspect="1"/>
          </p:cNvPicPr>
          <p:nvPr/>
        </p:nvPicPr>
        <p:blipFill>
          <a:blip r:embed="rId3"/>
          <a:stretch>
            <a:fillRect/>
          </a:stretch>
        </p:blipFill>
        <p:spPr>
          <a:xfrm>
            <a:off x="5765006" y="1727139"/>
            <a:ext cx="6426994" cy="3514630"/>
          </a:xfrm>
          <a:prstGeom prst="rect">
            <a:avLst/>
          </a:prstGeom>
        </p:spPr>
      </p:pic>
      <p:sp>
        <p:nvSpPr>
          <p:cNvPr id="7" name="Text Placeholder 2">
            <a:extLst>
              <a:ext uri="{FF2B5EF4-FFF2-40B4-BE49-F238E27FC236}">
                <a16:creationId xmlns:a16="http://schemas.microsoft.com/office/drawing/2014/main" id="{B593C3A9-7283-6E62-3455-96ADC816FAC8}"/>
              </a:ext>
            </a:extLst>
          </p:cNvPr>
          <p:cNvSpPr>
            <a:spLocks noGrp="1"/>
          </p:cNvSpPr>
          <p:nvPr>
            <p:ph type="body" idx="12"/>
          </p:nvPr>
        </p:nvSpPr>
        <p:spPr>
          <a:xfrm>
            <a:off x="627854" y="1771605"/>
            <a:ext cx="4979990" cy="4081404"/>
          </a:xfrm>
        </p:spPr>
        <p:txBody>
          <a:bodyPr/>
          <a:lstStyle/>
          <a:p>
            <a:r>
              <a:rPr lang="en-US" altLang="zh-CN" dirty="0"/>
              <a:t>We counted the attention weight of all nodes in the relational graph</a:t>
            </a:r>
            <a:r>
              <a:rPr lang="en-AU" dirty="0"/>
              <a:t>. X axis denotes the volatility of return. Y axis denotes the node degree. We can find that:</a:t>
            </a:r>
          </a:p>
          <a:p>
            <a:pPr marL="285750" indent="-285750">
              <a:buFont typeface="Arial" panose="020B0604020202020204" pitchFamily="34" charset="0"/>
              <a:buChar char="•"/>
            </a:pPr>
            <a:r>
              <a:rPr lang="en-US" altLang="zh-CN" dirty="0"/>
              <a:t>As to positive neighbors, the nodes with higher degrees have higher average attention weights</a:t>
            </a:r>
            <a:r>
              <a:rPr lang="en-AU" dirty="0"/>
              <a:t>.</a:t>
            </a:r>
          </a:p>
          <a:p>
            <a:pPr marL="285750" indent="-285750">
              <a:buFont typeface="Arial" panose="020B0604020202020204" pitchFamily="34" charset="0"/>
              <a:buChar char="•"/>
            </a:pPr>
            <a:r>
              <a:rPr lang="en-US" dirty="0"/>
              <a:t>More volatile price changes will contribute more information to their neighbors</a:t>
            </a:r>
            <a:r>
              <a:rPr lang="en-AU" dirty="0"/>
              <a:t>, or </a:t>
            </a:r>
            <a:r>
              <a:rPr lang="en-US" altLang="zh-CN" dirty="0"/>
              <a:t>producing momentum spillover effects.</a:t>
            </a:r>
          </a:p>
          <a:p>
            <a:pPr marL="285750" indent="-285750">
              <a:buFont typeface="Arial" panose="020B0604020202020204" pitchFamily="34" charset="0"/>
              <a:buChar char="•"/>
            </a:pPr>
            <a:r>
              <a:rPr lang="en-US" dirty="0"/>
              <a:t>As to negative neighbors, </a:t>
            </a:r>
            <a:r>
              <a:rPr lang="en-US" altLang="zh-CN" dirty="0"/>
              <a:t>with a lower degree node, the average attention weight is higher.</a:t>
            </a:r>
            <a:endParaRPr lang="en-AU" dirty="0"/>
          </a:p>
        </p:txBody>
      </p:sp>
    </p:spTree>
    <p:extLst>
      <p:ext uri="{BB962C8B-B14F-4D97-AF65-F5344CB8AC3E}">
        <p14:creationId xmlns:p14="http://schemas.microsoft.com/office/powerpoint/2010/main" val="1434242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Experiments</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altLang="zh-CN" dirty="0"/>
              <a:t>Attention Analysis</a:t>
            </a:r>
            <a:endParaRPr lang="en-US" dirty="0"/>
          </a:p>
        </p:txBody>
      </p:sp>
      <p:sp>
        <p:nvSpPr>
          <p:cNvPr id="7" name="Text Placeholder 2">
            <a:extLst>
              <a:ext uri="{FF2B5EF4-FFF2-40B4-BE49-F238E27FC236}">
                <a16:creationId xmlns:a16="http://schemas.microsoft.com/office/drawing/2014/main" id="{B593C3A9-7283-6E62-3455-96ADC816FAC8}"/>
              </a:ext>
            </a:extLst>
          </p:cNvPr>
          <p:cNvSpPr>
            <a:spLocks noGrp="1"/>
          </p:cNvSpPr>
          <p:nvPr>
            <p:ph type="body" idx="12"/>
          </p:nvPr>
        </p:nvSpPr>
        <p:spPr>
          <a:xfrm>
            <a:off x="627854" y="1771605"/>
            <a:ext cx="5561073" cy="4081404"/>
          </a:xfrm>
        </p:spPr>
        <p:txBody>
          <a:bodyPr/>
          <a:lstStyle/>
          <a:p>
            <a:r>
              <a:rPr lang="en-AU" dirty="0"/>
              <a:t>We </a:t>
            </a:r>
            <a:r>
              <a:rPr lang="en-US" altLang="zh-CN" dirty="0"/>
              <a:t>show the corresponding performance when using only one relationship</a:t>
            </a:r>
            <a:r>
              <a:rPr lang="en-AU" dirty="0"/>
              <a:t>.</a:t>
            </a:r>
          </a:p>
          <a:p>
            <a:pPr marL="285750" indent="-285750">
              <a:buFont typeface="Arial" panose="020B0604020202020204" pitchFamily="34" charset="0"/>
              <a:buChar char="•"/>
            </a:pPr>
            <a:r>
              <a:rPr lang="en-AU" dirty="0" err="1"/>
              <a:t>Postive</a:t>
            </a:r>
            <a:r>
              <a:rPr lang="en-AU" dirty="0"/>
              <a:t> </a:t>
            </a:r>
            <a:r>
              <a:rPr lang="en-AU" dirty="0" err="1"/>
              <a:t>neighbors</a:t>
            </a:r>
            <a:r>
              <a:rPr lang="en-AU" dirty="0"/>
              <a:t> </a:t>
            </a:r>
            <a:r>
              <a:rPr lang="en-US" altLang="zh-CN" dirty="0"/>
              <a:t>can help achieve better prediction performance than negative neighbors</a:t>
            </a:r>
            <a:r>
              <a:rPr lang="en-AU" dirty="0"/>
              <a:t>.</a:t>
            </a:r>
          </a:p>
          <a:p>
            <a:pPr marL="285750" indent="-285750">
              <a:buFont typeface="Arial" panose="020B0604020202020204" pitchFamily="34" charset="0"/>
              <a:buChar char="•"/>
            </a:pPr>
            <a:r>
              <a:rPr lang="en-AU" dirty="0"/>
              <a:t>Negative </a:t>
            </a:r>
            <a:r>
              <a:rPr lang="en-AU" dirty="0" err="1"/>
              <a:t>neighbors</a:t>
            </a:r>
            <a:r>
              <a:rPr lang="en-AU" dirty="0"/>
              <a:t> provide less but useful information to make our model achieve state-of-the-art performance.</a:t>
            </a:r>
          </a:p>
        </p:txBody>
      </p:sp>
      <p:pic>
        <p:nvPicPr>
          <p:cNvPr id="4" name="图片 3">
            <a:extLst>
              <a:ext uri="{FF2B5EF4-FFF2-40B4-BE49-F238E27FC236}">
                <a16:creationId xmlns:a16="http://schemas.microsoft.com/office/drawing/2014/main" id="{AC02D164-269E-FF00-569E-9D710D0B4597}"/>
              </a:ext>
            </a:extLst>
          </p:cNvPr>
          <p:cNvPicPr>
            <a:picLocks noChangeAspect="1"/>
          </p:cNvPicPr>
          <p:nvPr/>
        </p:nvPicPr>
        <p:blipFill>
          <a:blip r:embed="rId3"/>
          <a:stretch>
            <a:fillRect/>
          </a:stretch>
        </p:blipFill>
        <p:spPr>
          <a:xfrm>
            <a:off x="7150734" y="640671"/>
            <a:ext cx="3278020" cy="2594336"/>
          </a:xfrm>
          <a:prstGeom prst="rect">
            <a:avLst/>
          </a:prstGeom>
        </p:spPr>
      </p:pic>
      <p:pic>
        <p:nvPicPr>
          <p:cNvPr id="9" name="图片 8">
            <a:extLst>
              <a:ext uri="{FF2B5EF4-FFF2-40B4-BE49-F238E27FC236}">
                <a16:creationId xmlns:a16="http://schemas.microsoft.com/office/drawing/2014/main" id="{B491EC16-32DC-C368-7F4E-5CA27664FDE3}"/>
              </a:ext>
            </a:extLst>
          </p:cNvPr>
          <p:cNvPicPr>
            <a:picLocks noChangeAspect="1"/>
          </p:cNvPicPr>
          <p:nvPr/>
        </p:nvPicPr>
        <p:blipFill>
          <a:blip r:embed="rId4"/>
          <a:stretch>
            <a:fillRect/>
          </a:stretch>
        </p:blipFill>
        <p:spPr>
          <a:xfrm>
            <a:off x="7105269" y="3258674"/>
            <a:ext cx="3359617" cy="2594335"/>
          </a:xfrm>
          <a:prstGeom prst="rect">
            <a:avLst/>
          </a:prstGeom>
        </p:spPr>
      </p:pic>
    </p:spTree>
    <p:extLst>
      <p:ext uri="{BB962C8B-B14F-4D97-AF65-F5344CB8AC3E}">
        <p14:creationId xmlns:p14="http://schemas.microsoft.com/office/powerpoint/2010/main" val="3654295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Experiments</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altLang="zh-CN" dirty="0"/>
              <a:t>Attention Analysis</a:t>
            </a:r>
            <a:endParaRPr lang="en-US" dirty="0"/>
          </a:p>
        </p:txBody>
      </p:sp>
      <p:sp>
        <p:nvSpPr>
          <p:cNvPr id="8" name="Text Placeholder 2">
            <a:extLst>
              <a:ext uri="{FF2B5EF4-FFF2-40B4-BE49-F238E27FC236}">
                <a16:creationId xmlns:a16="http://schemas.microsoft.com/office/drawing/2014/main" id="{42231F1F-20D5-0F32-BC3E-91D6C465742A}"/>
              </a:ext>
            </a:extLst>
          </p:cNvPr>
          <p:cNvSpPr txBox="1">
            <a:spLocks/>
          </p:cNvSpPr>
          <p:nvPr/>
        </p:nvSpPr>
        <p:spPr>
          <a:xfrm>
            <a:off x="627854" y="1771605"/>
            <a:ext cx="5561073" cy="408140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lang="en-AU" sz="180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a:t>We </a:t>
            </a:r>
            <a:r>
              <a:rPr lang="en-US" altLang="zh-CN"/>
              <a:t>show the corresponding performance when using only one relationship</a:t>
            </a:r>
            <a:r>
              <a:rPr lang="en-US"/>
              <a:t>.</a:t>
            </a:r>
          </a:p>
          <a:p>
            <a:pPr marL="285750" indent="-285750">
              <a:buFont typeface="Arial" panose="020B0604020202020204" pitchFamily="34" charset="0"/>
              <a:buChar char="•"/>
            </a:pPr>
            <a:r>
              <a:rPr lang="en-US"/>
              <a:t>Postive neighbors </a:t>
            </a:r>
            <a:r>
              <a:rPr lang="en-US" altLang="zh-CN"/>
              <a:t>can help achieve better prediction performance than negative neighbors</a:t>
            </a:r>
            <a:r>
              <a:rPr lang="en-US"/>
              <a:t>.</a:t>
            </a:r>
          </a:p>
          <a:p>
            <a:pPr marL="285750" indent="-285750">
              <a:buFont typeface="Arial" panose="020B0604020202020204" pitchFamily="34" charset="0"/>
              <a:buChar char="•"/>
            </a:pPr>
            <a:r>
              <a:rPr lang="en-US"/>
              <a:t>Negative neighbors provide less but useful information to make our model achieve state-of-the-art performance.</a:t>
            </a:r>
            <a:endParaRPr lang="en-US" dirty="0"/>
          </a:p>
        </p:txBody>
      </p:sp>
      <p:pic>
        <p:nvPicPr>
          <p:cNvPr id="10" name="图片 9">
            <a:extLst>
              <a:ext uri="{FF2B5EF4-FFF2-40B4-BE49-F238E27FC236}">
                <a16:creationId xmlns:a16="http://schemas.microsoft.com/office/drawing/2014/main" id="{DE4E9651-36C6-86AA-2517-BDF2E09CB4AC}"/>
              </a:ext>
            </a:extLst>
          </p:cNvPr>
          <p:cNvPicPr>
            <a:picLocks noChangeAspect="1"/>
          </p:cNvPicPr>
          <p:nvPr/>
        </p:nvPicPr>
        <p:blipFill>
          <a:blip r:embed="rId3"/>
          <a:stretch>
            <a:fillRect/>
          </a:stretch>
        </p:blipFill>
        <p:spPr>
          <a:xfrm>
            <a:off x="7150734" y="640671"/>
            <a:ext cx="3278020" cy="2594336"/>
          </a:xfrm>
          <a:prstGeom prst="rect">
            <a:avLst/>
          </a:prstGeom>
        </p:spPr>
      </p:pic>
      <p:pic>
        <p:nvPicPr>
          <p:cNvPr id="11" name="图片 10">
            <a:extLst>
              <a:ext uri="{FF2B5EF4-FFF2-40B4-BE49-F238E27FC236}">
                <a16:creationId xmlns:a16="http://schemas.microsoft.com/office/drawing/2014/main" id="{C5845DBB-34D5-8E25-7655-7EE2726F67A6}"/>
              </a:ext>
            </a:extLst>
          </p:cNvPr>
          <p:cNvPicPr>
            <a:picLocks noChangeAspect="1"/>
          </p:cNvPicPr>
          <p:nvPr/>
        </p:nvPicPr>
        <p:blipFill>
          <a:blip r:embed="rId4"/>
          <a:stretch>
            <a:fillRect/>
          </a:stretch>
        </p:blipFill>
        <p:spPr>
          <a:xfrm>
            <a:off x="7105269" y="3258674"/>
            <a:ext cx="3359617" cy="2594335"/>
          </a:xfrm>
          <a:prstGeom prst="rect">
            <a:avLst/>
          </a:prstGeom>
        </p:spPr>
      </p:pic>
    </p:spTree>
    <p:extLst>
      <p:ext uri="{BB962C8B-B14F-4D97-AF65-F5344CB8AC3E}">
        <p14:creationId xmlns:p14="http://schemas.microsoft.com/office/powerpoint/2010/main" val="44218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Content</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pPr marL="285750" indent="-285750">
              <a:buFont typeface="Arial" panose="020B0604020202020204" pitchFamily="34" charset="0"/>
              <a:buChar char="•"/>
            </a:pPr>
            <a:r>
              <a:rPr lang="en-AU" sz="3200" dirty="0"/>
              <a:t>Background.</a:t>
            </a:r>
          </a:p>
          <a:p>
            <a:pPr marL="285750" indent="-285750">
              <a:buFont typeface="Arial" panose="020B0604020202020204" pitchFamily="34" charset="0"/>
              <a:buChar char="•"/>
            </a:pPr>
            <a:r>
              <a:rPr lang="en-AU" sz="3200" dirty="0">
                <a:solidFill>
                  <a:schemeClr val="bg1">
                    <a:lumMod val="85000"/>
                  </a:schemeClr>
                </a:solidFill>
              </a:rPr>
              <a:t>Method.</a:t>
            </a:r>
          </a:p>
          <a:p>
            <a:pPr marL="285750" indent="-285750">
              <a:buFont typeface="Arial" panose="020B0604020202020204" pitchFamily="34" charset="0"/>
              <a:buChar char="•"/>
            </a:pPr>
            <a:r>
              <a:rPr lang="en-AU" sz="3200" dirty="0">
                <a:solidFill>
                  <a:schemeClr val="bg1">
                    <a:lumMod val="85000"/>
                  </a:schemeClr>
                </a:solidFill>
              </a:rPr>
              <a:t>Experiments.</a:t>
            </a:r>
          </a:p>
          <a:p>
            <a:pPr marL="285750" indent="-285750">
              <a:buFont typeface="Arial" panose="020B0604020202020204" pitchFamily="34" charset="0"/>
              <a:buChar char="•"/>
            </a:pPr>
            <a:r>
              <a:rPr lang="en-AU" sz="3200" dirty="0">
                <a:solidFill>
                  <a:schemeClr val="bg1">
                    <a:lumMod val="85000"/>
                  </a:schemeClr>
                </a:solidFill>
              </a:rPr>
              <a:t>Conclusion</a:t>
            </a:r>
          </a:p>
        </p:txBody>
      </p:sp>
      <p:sp>
        <p:nvSpPr>
          <p:cNvPr id="6" name="文本占位符 5">
            <a:extLst>
              <a:ext uri="{FF2B5EF4-FFF2-40B4-BE49-F238E27FC236}">
                <a16:creationId xmlns:a16="http://schemas.microsoft.com/office/drawing/2014/main" id="{F6C3B80F-C433-58EF-024D-412E5A4D7D5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22642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Content</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pPr marL="285750" indent="-285750">
              <a:buFont typeface="Arial" panose="020B0604020202020204" pitchFamily="34" charset="0"/>
              <a:buChar char="•"/>
            </a:pPr>
            <a:r>
              <a:rPr lang="en-AU" sz="3200" dirty="0">
                <a:solidFill>
                  <a:schemeClr val="bg1">
                    <a:lumMod val="85000"/>
                  </a:schemeClr>
                </a:solidFill>
              </a:rPr>
              <a:t>Background.</a:t>
            </a:r>
          </a:p>
          <a:p>
            <a:pPr marL="285750" indent="-285750">
              <a:buFont typeface="Arial" panose="020B0604020202020204" pitchFamily="34" charset="0"/>
              <a:buChar char="•"/>
            </a:pPr>
            <a:r>
              <a:rPr lang="en-AU" sz="3200" dirty="0">
                <a:solidFill>
                  <a:schemeClr val="bg1">
                    <a:lumMod val="85000"/>
                  </a:schemeClr>
                </a:solidFill>
              </a:rPr>
              <a:t>Method.</a:t>
            </a:r>
          </a:p>
          <a:p>
            <a:pPr marL="285750" indent="-285750">
              <a:buFont typeface="Arial" panose="020B0604020202020204" pitchFamily="34" charset="0"/>
              <a:buChar char="•"/>
            </a:pPr>
            <a:r>
              <a:rPr lang="en-AU" sz="3200" dirty="0">
                <a:solidFill>
                  <a:schemeClr val="bg1">
                    <a:lumMod val="85000"/>
                  </a:schemeClr>
                </a:solidFill>
              </a:rPr>
              <a:t>Experiments.</a:t>
            </a:r>
          </a:p>
          <a:p>
            <a:pPr marL="285750" indent="-285750">
              <a:buFont typeface="Arial" panose="020B0604020202020204" pitchFamily="34" charset="0"/>
              <a:buChar char="•"/>
            </a:pPr>
            <a:r>
              <a:rPr lang="en-AU" sz="3200" dirty="0"/>
              <a:t>Conclusion</a:t>
            </a:r>
          </a:p>
        </p:txBody>
      </p:sp>
      <p:sp>
        <p:nvSpPr>
          <p:cNvPr id="6" name="文本占位符 5">
            <a:extLst>
              <a:ext uri="{FF2B5EF4-FFF2-40B4-BE49-F238E27FC236}">
                <a16:creationId xmlns:a16="http://schemas.microsoft.com/office/drawing/2014/main" id="{F6C3B80F-C433-58EF-024D-412E5A4D7D5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660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pPr marL="285750" indent="-285750">
              <a:buFont typeface="Arial" panose="020B0604020202020204" pitchFamily="34" charset="0"/>
              <a:buChar char="•"/>
            </a:pPr>
            <a:r>
              <a:rPr lang="en-US" altLang="zh-CN" dirty="0"/>
              <a:t>We propose a graph learning framework to effectively model the internal relations among entities for financial time series prediction.</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We design a temporal and heterogeneous graph neural network model to learn the dynamic relationships by two-stage attention mechanisms.</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Our proposed THGNN is interpretable and can be easily implemented in the industry-level system. Extensive experiments on both the Unite States and China stock markets demonstrate the superior performance of our proposed methods. </a:t>
            </a:r>
            <a:endParaRPr lang="en-AU" dirty="0"/>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341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FF95E-677F-7A4E-B747-51D5CA7A378A}"/>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36AAE347-2A2D-C74D-B6B1-01534B8E0C6E}"/>
              </a:ext>
            </a:extLst>
          </p:cNvPr>
          <p:cNvSpPr>
            <a:spLocks noGrp="1"/>
          </p:cNvSpPr>
          <p:nvPr>
            <p:ph type="body" idx="12"/>
          </p:nvPr>
        </p:nvSpPr>
        <p:spPr/>
        <p:txBody>
          <a:bodyPr/>
          <a:lstStyle/>
          <a:p>
            <a:r>
              <a:rPr lang="en-AU" dirty="0"/>
              <a:t>Sheng Xiang, University of Technology Sydney.</a:t>
            </a:r>
          </a:p>
          <a:p>
            <a:endParaRPr lang="en-AU" dirty="0"/>
          </a:p>
          <a:p>
            <a:r>
              <a:rPr lang="en-AU" dirty="0">
                <a:hlinkClick r:id="rId3"/>
              </a:rPr>
              <a:t>Sheng.xiang@student.uts.edu.au</a:t>
            </a:r>
            <a:endParaRPr lang="en-AU" dirty="0"/>
          </a:p>
        </p:txBody>
      </p:sp>
    </p:spTree>
    <p:extLst>
      <p:ext uri="{BB962C8B-B14F-4D97-AF65-F5344CB8AC3E}">
        <p14:creationId xmlns:p14="http://schemas.microsoft.com/office/powerpoint/2010/main" val="1935068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69131-A215-BA47-8B96-11399BA368C4}"/>
              </a:ext>
            </a:extLst>
          </p:cNvPr>
          <p:cNvSpPr>
            <a:spLocks noGrp="1"/>
          </p:cNvSpPr>
          <p:nvPr>
            <p:ph type="ctrTitle"/>
          </p:nvPr>
        </p:nvSpPr>
        <p:spPr>
          <a:xfrm>
            <a:off x="1390810" y="2576804"/>
            <a:ext cx="9284494" cy="1201854"/>
          </a:xfrm>
        </p:spPr>
        <p:txBody>
          <a:bodyPr/>
          <a:lstStyle/>
          <a:p>
            <a:r>
              <a:rPr lang="en-US" dirty="0"/>
              <a:t>Temporal and Heterogeneous Graph Neural Network for Financial Time Series Prediction</a:t>
            </a:r>
          </a:p>
        </p:txBody>
      </p:sp>
      <p:sp>
        <p:nvSpPr>
          <p:cNvPr id="3" name="Subtitle 2">
            <a:extLst>
              <a:ext uri="{FF2B5EF4-FFF2-40B4-BE49-F238E27FC236}">
                <a16:creationId xmlns:a16="http://schemas.microsoft.com/office/drawing/2014/main" id="{5C995E61-2C88-C44F-AF24-BE6CC2864F39}"/>
              </a:ext>
            </a:extLst>
          </p:cNvPr>
          <p:cNvSpPr>
            <a:spLocks noGrp="1"/>
          </p:cNvSpPr>
          <p:nvPr>
            <p:ph type="subTitle" idx="1"/>
          </p:nvPr>
        </p:nvSpPr>
        <p:spPr>
          <a:xfrm>
            <a:off x="1418033" y="3894517"/>
            <a:ext cx="9355931" cy="551787"/>
          </a:xfrm>
        </p:spPr>
        <p:txBody>
          <a:bodyPr/>
          <a:lstStyle/>
          <a:p>
            <a:pPr algn="ctr"/>
            <a:r>
              <a:rPr lang="en-AU" dirty="0"/>
              <a:t>Sheng Xiang</a:t>
            </a:r>
            <a:r>
              <a:rPr lang="en-AU" baseline="30000" dirty="0"/>
              <a:t>1</a:t>
            </a:r>
            <a:r>
              <a:rPr lang="en-AU" dirty="0"/>
              <a:t>, </a:t>
            </a:r>
            <a:r>
              <a:rPr lang="en-AU" dirty="0" err="1"/>
              <a:t>Dawei</a:t>
            </a:r>
            <a:r>
              <a:rPr lang="en-AU" dirty="0"/>
              <a:t> Cheng</a:t>
            </a:r>
            <a:r>
              <a:rPr lang="en-AU" altLang="zh-CN" baseline="30000" dirty="0"/>
              <a:t>2</a:t>
            </a:r>
            <a:r>
              <a:rPr lang="en-AU" dirty="0"/>
              <a:t>, </a:t>
            </a:r>
            <a:r>
              <a:rPr lang="en-AU" dirty="0" err="1"/>
              <a:t>Chencheng</a:t>
            </a:r>
            <a:r>
              <a:rPr lang="en-AU" dirty="0"/>
              <a:t> Shang</a:t>
            </a:r>
            <a:r>
              <a:rPr lang="en-AU" baseline="30000" dirty="0"/>
              <a:t>3</a:t>
            </a:r>
            <a:r>
              <a:rPr lang="en-US" altLang="zh-CN" dirty="0"/>
              <a:t> , Ying Zhang</a:t>
            </a:r>
            <a:r>
              <a:rPr lang="en-AU" altLang="zh-CN" baseline="30000" dirty="0"/>
              <a:t>1</a:t>
            </a:r>
            <a:r>
              <a:rPr lang="en-AU" dirty="0"/>
              <a:t>, </a:t>
            </a:r>
            <a:r>
              <a:rPr lang="en-US" altLang="zh-CN" dirty="0" err="1"/>
              <a:t>Yuqi</a:t>
            </a:r>
            <a:r>
              <a:rPr lang="en-US" altLang="zh-CN" dirty="0"/>
              <a:t> Liang</a:t>
            </a:r>
            <a:r>
              <a:rPr lang="en-AU" altLang="zh-CN" baseline="30000" dirty="0"/>
              <a:t>4</a:t>
            </a:r>
            <a:endParaRPr lang="en-AU" dirty="0"/>
          </a:p>
        </p:txBody>
      </p:sp>
      <p:pic>
        <p:nvPicPr>
          <p:cNvPr id="5" name="图片 4">
            <a:extLst>
              <a:ext uri="{FF2B5EF4-FFF2-40B4-BE49-F238E27FC236}">
                <a16:creationId xmlns:a16="http://schemas.microsoft.com/office/drawing/2014/main" id="{C9E899FA-5E91-BDB5-20D7-F109E3904CA6}"/>
              </a:ext>
            </a:extLst>
          </p:cNvPr>
          <p:cNvPicPr>
            <a:picLocks noChangeAspect="1"/>
          </p:cNvPicPr>
          <p:nvPr/>
        </p:nvPicPr>
        <p:blipFill>
          <a:blip r:embed="rId2"/>
          <a:stretch>
            <a:fillRect/>
          </a:stretch>
        </p:blipFill>
        <p:spPr>
          <a:xfrm>
            <a:off x="7073487" y="71440"/>
            <a:ext cx="2006193" cy="1316062"/>
          </a:xfrm>
          <a:prstGeom prst="rect">
            <a:avLst/>
          </a:prstGeom>
        </p:spPr>
      </p:pic>
      <p:sp>
        <p:nvSpPr>
          <p:cNvPr id="14" name="文本框 13">
            <a:extLst>
              <a:ext uri="{FF2B5EF4-FFF2-40B4-BE49-F238E27FC236}">
                <a16:creationId xmlns:a16="http://schemas.microsoft.com/office/drawing/2014/main" id="{434E36EF-3960-5C10-08CB-B17842828AFF}"/>
              </a:ext>
            </a:extLst>
          </p:cNvPr>
          <p:cNvSpPr txBox="1"/>
          <p:nvPr/>
        </p:nvSpPr>
        <p:spPr>
          <a:xfrm>
            <a:off x="2968443" y="4503103"/>
            <a:ext cx="6255110" cy="646331"/>
          </a:xfrm>
          <a:prstGeom prst="rect">
            <a:avLst/>
          </a:prstGeom>
          <a:noFill/>
        </p:spPr>
        <p:txBody>
          <a:bodyPr wrap="none" rtlCol="0">
            <a:spAutoFit/>
          </a:bodyPr>
          <a:lstStyle/>
          <a:p>
            <a:r>
              <a:rPr lang="en-US" altLang="zh-CN" baseline="30000" dirty="0"/>
              <a:t>1</a:t>
            </a:r>
            <a:r>
              <a:rPr lang="en-US" altLang="zh-CN" dirty="0"/>
              <a:t> The University of Technology Sydney, </a:t>
            </a:r>
            <a:r>
              <a:rPr lang="en-US" altLang="zh-CN" baseline="30000" dirty="0"/>
              <a:t>2</a:t>
            </a:r>
            <a:r>
              <a:rPr lang="en-US" altLang="zh-CN" dirty="0"/>
              <a:t> Tongji University, </a:t>
            </a:r>
          </a:p>
          <a:p>
            <a:pPr algn="ctr"/>
            <a:r>
              <a:rPr lang="en-US" altLang="zh-CN" baseline="30000" dirty="0"/>
              <a:t>3</a:t>
            </a:r>
            <a:r>
              <a:rPr lang="en-US" altLang="zh-CN" dirty="0"/>
              <a:t> Peking University, </a:t>
            </a:r>
            <a:r>
              <a:rPr lang="en-US" altLang="zh-CN" baseline="30000" dirty="0"/>
              <a:t>4</a:t>
            </a:r>
            <a:r>
              <a:rPr lang="en-US" altLang="zh-CN" dirty="0"/>
              <a:t> Seek-data Group</a:t>
            </a:r>
            <a:endParaRPr lang="zh-CN" altLang="en-US" dirty="0"/>
          </a:p>
        </p:txBody>
      </p:sp>
      <p:sp>
        <p:nvSpPr>
          <p:cNvPr id="4" name="文本框 3">
            <a:extLst>
              <a:ext uri="{FF2B5EF4-FFF2-40B4-BE49-F238E27FC236}">
                <a16:creationId xmlns:a16="http://schemas.microsoft.com/office/drawing/2014/main" id="{C90FD2CD-59FD-D8E0-FF0B-64C851ACFF02}"/>
              </a:ext>
            </a:extLst>
          </p:cNvPr>
          <p:cNvSpPr txBox="1"/>
          <p:nvPr/>
        </p:nvSpPr>
        <p:spPr>
          <a:xfrm>
            <a:off x="9181339" y="669527"/>
            <a:ext cx="2245166" cy="646331"/>
          </a:xfrm>
          <a:prstGeom prst="rect">
            <a:avLst/>
          </a:prstGeom>
          <a:noFill/>
        </p:spPr>
        <p:txBody>
          <a:bodyPr wrap="none" rtlCol="0">
            <a:spAutoFit/>
          </a:bodyPr>
          <a:lstStyle/>
          <a:p>
            <a:pPr algn="l"/>
            <a:r>
              <a:rPr lang="en-US" altLang="zh-CN" b="1" i="0" dirty="0">
                <a:solidFill>
                  <a:srgbClr val="0140FF"/>
                </a:solidFill>
                <a:effectLst/>
                <a:latin typeface="Eudoxussans"/>
              </a:rPr>
              <a:t>October 17-21, 2022</a:t>
            </a:r>
          </a:p>
          <a:p>
            <a:pPr algn="l"/>
            <a:r>
              <a:rPr lang="en-US" altLang="zh-CN" b="1" i="0" dirty="0">
                <a:solidFill>
                  <a:srgbClr val="000000"/>
                </a:solidFill>
                <a:effectLst/>
                <a:latin typeface="Eudoxussans"/>
              </a:rPr>
              <a:t>Atlanta, Georgia, USA</a:t>
            </a:r>
          </a:p>
        </p:txBody>
      </p:sp>
      <p:pic>
        <p:nvPicPr>
          <p:cNvPr id="12" name="Picture 16" descr="University of Technology Sydney logo">
            <a:extLst>
              <a:ext uri="{FF2B5EF4-FFF2-40B4-BE49-F238E27FC236}">
                <a16:creationId xmlns:a16="http://schemas.microsoft.com/office/drawing/2014/main" id="{64C23737-7C23-4673-F383-19F736515190}"/>
              </a:ext>
            </a:extLst>
          </p:cNvPr>
          <p:cNvPicPr>
            <a:picLocks noChangeAspect="1"/>
          </p:cNvPicPr>
          <p:nvPr/>
        </p:nvPicPr>
        <p:blipFill>
          <a:blip r:embed="rId3"/>
          <a:stretch>
            <a:fillRect/>
          </a:stretch>
        </p:blipFill>
        <p:spPr>
          <a:xfrm>
            <a:off x="346849" y="555993"/>
            <a:ext cx="714116" cy="682518"/>
          </a:xfrm>
          <a:prstGeom prst="rect">
            <a:avLst/>
          </a:prstGeom>
        </p:spPr>
      </p:pic>
      <p:pic>
        <p:nvPicPr>
          <p:cNvPr id="16" name="图片 15">
            <a:extLst>
              <a:ext uri="{FF2B5EF4-FFF2-40B4-BE49-F238E27FC236}">
                <a16:creationId xmlns:a16="http://schemas.microsoft.com/office/drawing/2014/main" id="{AA194188-1CCA-AEF8-80AC-377B18EFBF5E}"/>
              </a:ext>
            </a:extLst>
          </p:cNvPr>
          <p:cNvPicPr>
            <a:picLocks noChangeAspect="1"/>
          </p:cNvPicPr>
          <p:nvPr/>
        </p:nvPicPr>
        <p:blipFill>
          <a:blip r:embed="rId4"/>
          <a:stretch>
            <a:fillRect/>
          </a:stretch>
        </p:blipFill>
        <p:spPr>
          <a:xfrm>
            <a:off x="1507852" y="555992"/>
            <a:ext cx="930999" cy="930999"/>
          </a:xfrm>
          <a:prstGeom prst="rect">
            <a:avLst/>
          </a:prstGeom>
        </p:spPr>
      </p:pic>
      <p:pic>
        <p:nvPicPr>
          <p:cNvPr id="20" name="图片 19">
            <a:extLst>
              <a:ext uri="{FF2B5EF4-FFF2-40B4-BE49-F238E27FC236}">
                <a16:creationId xmlns:a16="http://schemas.microsoft.com/office/drawing/2014/main" id="{30A419FF-0405-53D7-7D9B-B06A75F80EE1}"/>
              </a:ext>
            </a:extLst>
          </p:cNvPr>
          <p:cNvPicPr>
            <a:picLocks noChangeAspect="1"/>
          </p:cNvPicPr>
          <p:nvPr/>
        </p:nvPicPr>
        <p:blipFill>
          <a:blip r:embed="rId5"/>
          <a:stretch>
            <a:fillRect/>
          </a:stretch>
        </p:blipFill>
        <p:spPr>
          <a:xfrm>
            <a:off x="2722662" y="515338"/>
            <a:ext cx="1006597" cy="977421"/>
          </a:xfrm>
          <a:prstGeom prst="rect">
            <a:avLst/>
          </a:prstGeom>
        </p:spPr>
      </p:pic>
      <p:pic>
        <p:nvPicPr>
          <p:cNvPr id="21" name="图片 20">
            <a:extLst>
              <a:ext uri="{FF2B5EF4-FFF2-40B4-BE49-F238E27FC236}">
                <a16:creationId xmlns:a16="http://schemas.microsoft.com/office/drawing/2014/main" id="{BB164C40-833B-5BC8-C36F-4017CE178BD2}"/>
              </a:ext>
            </a:extLst>
          </p:cNvPr>
          <p:cNvPicPr>
            <a:picLocks noChangeAspect="1"/>
          </p:cNvPicPr>
          <p:nvPr/>
        </p:nvPicPr>
        <p:blipFill>
          <a:blip r:embed="rId6"/>
          <a:stretch>
            <a:fillRect/>
          </a:stretch>
        </p:blipFill>
        <p:spPr>
          <a:xfrm>
            <a:off x="3961824" y="656022"/>
            <a:ext cx="2071233" cy="600358"/>
          </a:xfrm>
          <a:prstGeom prst="rect">
            <a:avLst/>
          </a:prstGeom>
        </p:spPr>
      </p:pic>
      <p:sp>
        <p:nvSpPr>
          <p:cNvPr id="26" name="文本框 25">
            <a:extLst>
              <a:ext uri="{FF2B5EF4-FFF2-40B4-BE49-F238E27FC236}">
                <a16:creationId xmlns:a16="http://schemas.microsoft.com/office/drawing/2014/main" id="{FB6486EA-F983-794E-1FED-FA986A570955}"/>
              </a:ext>
            </a:extLst>
          </p:cNvPr>
          <p:cNvSpPr txBox="1"/>
          <p:nvPr/>
        </p:nvSpPr>
        <p:spPr>
          <a:xfrm>
            <a:off x="5363643" y="5396470"/>
            <a:ext cx="1338828" cy="369332"/>
          </a:xfrm>
          <a:prstGeom prst="rect">
            <a:avLst/>
          </a:prstGeom>
          <a:noFill/>
        </p:spPr>
        <p:txBody>
          <a:bodyPr wrap="none" rtlCol="0">
            <a:spAutoFit/>
          </a:bodyPr>
          <a:lstStyle/>
          <a:p>
            <a:r>
              <a:rPr lang="en-US" altLang="zh-CN" dirty="0"/>
              <a:t>CIKM 2022</a:t>
            </a:r>
            <a:endParaRPr lang="zh-CN" altLang="en-US" dirty="0"/>
          </a:p>
        </p:txBody>
      </p:sp>
    </p:spTree>
    <p:extLst>
      <p:ext uri="{BB962C8B-B14F-4D97-AF65-F5344CB8AC3E}">
        <p14:creationId xmlns:p14="http://schemas.microsoft.com/office/powerpoint/2010/main" val="15757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r>
              <a:rPr lang="en-US" altLang="zh-CN" b="1" dirty="0"/>
              <a:t>Financial Time Series Prediction: </a:t>
            </a:r>
            <a:endParaRPr lang="en-AU" dirty="0"/>
          </a:p>
          <a:p>
            <a:pPr marL="285750" indent="-285750">
              <a:buFont typeface="Arial" panose="020B0604020202020204" pitchFamily="34" charset="0"/>
              <a:buChar char="•"/>
            </a:pPr>
            <a:r>
              <a:rPr lang="en-AU" dirty="0"/>
              <a:t>Time series prediction: extracting relevant features and predicting their future changes.</a:t>
            </a:r>
          </a:p>
          <a:p>
            <a:pPr marL="285750" indent="-285750">
              <a:buFont typeface="Arial" panose="020B0604020202020204" pitchFamily="34" charset="0"/>
              <a:buChar char="•"/>
            </a:pPr>
            <a:r>
              <a:rPr lang="en-AU" dirty="0"/>
              <a:t>Financial time series prediction: </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Financial Time Series Prediction Task</a:t>
            </a:r>
          </a:p>
        </p:txBody>
      </p:sp>
      <p:pic>
        <p:nvPicPr>
          <p:cNvPr id="6" name="图片 5">
            <a:extLst>
              <a:ext uri="{FF2B5EF4-FFF2-40B4-BE49-F238E27FC236}">
                <a16:creationId xmlns:a16="http://schemas.microsoft.com/office/drawing/2014/main" id="{894380CA-8340-DCD0-C53F-F0A9665D32D2}"/>
              </a:ext>
            </a:extLst>
          </p:cNvPr>
          <p:cNvPicPr>
            <a:picLocks noChangeAspect="1"/>
          </p:cNvPicPr>
          <p:nvPr/>
        </p:nvPicPr>
        <p:blipFill>
          <a:blip r:embed="rId3"/>
          <a:stretch>
            <a:fillRect/>
          </a:stretch>
        </p:blipFill>
        <p:spPr>
          <a:xfrm>
            <a:off x="6884378" y="3088175"/>
            <a:ext cx="3672368" cy="2317153"/>
          </a:xfrm>
          <a:prstGeom prst="rect">
            <a:avLst/>
          </a:prstGeom>
        </p:spPr>
      </p:pic>
      <p:sp>
        <p:nvSpPr>
          <p:cNvPr id="7" name="文本框 6">
            <a:extLst>
              <a:ext uri="{FF2B5EF4-FFF2-40B4-BE49-F238E27FC236}">
                <a16:creationId xmlns:a16="http://schemas.microsoft.com/office/drawing/2014/main" id="{B523AC91-BDA1-7113-F920-1A9FB91235B9}"/>
              </a:ext>
            </a:extLst>
          </p:cNvPr>
          <p:cNvSpPr txBox="1"/>
          <p:nvPr/>
        </p:nvSpPr>
        <p:spPr>
          <a:xfrm>
            <a:off x="1328210" y="5330203"/>
            <a:ext cx="3082895" cy="369332"/>
          </a:xfrm>
          <a:prstGeom prst="rect">
            <a:avLst/>
          </a:prstGeom>
          <a:noFill/>
        </p:spPr>
        <p:txBody>
          <a:bodyPr wrap="none" rtlCol="0">
            <a:spAutoFit/>
          </a:bodyPr>
          <a:lstStyle/>
          <a:p>
            <a:r>
              <a:rPr lang="en-US" altLang="zh-CN" dirty="0"/>
              <a:t>Future stock price prediction</a:t>
            </a:r>
            <a:endParaRPr lang="zh-CN" altLang="en-US" dirty="0"/>
          </a:p>
        </p:txBody>
      </p:sp>
      <p:cxnSp>
        <p:nvCxnSpPr>
          <p:cNvPr id="9" name="直接箭头连接符 8">
            <a:extLst>
              <a:ext uri="{FF2B5EF4-FFF2-40B4-BE49-F238E27FC236}">
                <a16:creationId xmlns:a16="http://schemas.microsoft.com/office/drawing/2014/main" id="{03D35695-7CE4-755C-A132-AFD89EBD2530}"/>
              </a:ext>
            </a:extLst>
          </p:cNvPr>
          <p:cNvCxnSpPr/>
          <p:nvPr/>
        </p:nvCxnSpPr>
        <p:spPr>
          <a:xfrm>
            <a:off x="5429252" y="4325330"/>
            <a:ext cx="9786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EE688AF7-38DA-64A6-F865-C4CD5F4FE89A}"/>
              </a:ext>
            </a:extLst>
          </p:cNvPr>
          <p:cNvSpPr txBox="1"/>
          <p:nvPr/>
        </p:nvSpPr>
        <p:spPr>
          <a:xfrm>
            <a:off x="7243235" y="5324023"/>
            <a:ext cx="2954655" cy="369332"/>
          </a:xfrm>
          <a:prstGeom prst="rect">
            <a:avLst/>
          </a:prstGeom>
          <a:noFill/>
        </p:spPr>
        <p:txBody>
          <a:bodyPr wrap="none" rtlCol="0">
            <a:spAutoFit/>
          </a:bodyPr>
          <a:lstStyle/>
          <a:p>
            <a:r>
              <a:rPr lang="en-US" altLang="zh-CN" dirty="0"/>
              <a:t>Make investment decisions</a:t>
            </a:r>
            <a:endParaRPr lang="zh-CN" altLang="en-US" dirty="0"/>
          </a:p>
        </p:txBody>
      </p:sp>
      <p:pic>
        <p:nvPicPr>
          <p:cNvPr id="14" name="图片 13">
            <a:extLst>
              <a:ext uri="{FF2B5EF4-FFF2-40B4-BE49-F238E27FC236}">
                <a16:creationId xmlns:a16="http://schemas.microsoft.com/office/drawing/2014/main" id="{0D784398-36C0-CABD-4751-F662E6A6E328}"/>
              </a:ext>
            </a:extLst>
          </p:cNvPr>
          <p:cNvPicPr>
            <a:picLocks noChangeAspect="1"/>
          </p:cNvPicPr>
          <p:nvPr/>
        </p:nvPicPr>
        <p:blipFill>
          <a:blip r:embed="rId4"/>
          <a:stretch>
            <a:fillRect/>
          </a:stretch>
        </p:blipFill>
        <p:spPr>
          <a:xfrm>
            <a:off x="807399" y="3088176"/>
            <a:ext cx="4369730" cy="2317152"/>
          </a:xfrm>
          <a:prstGeom prst="rect">
            <a:avLst/>
          </a:prstGeom>
        </p:spPr>
      </p:pic>
    </p:spTree>
    <p:extLst>
      <p:ext uri="{BB962C8B-B14F-4D97-AF65-F5344CB8AC3E}">
        <p14:creationId xmlns:p14="http://schemas.microsoft.com/office/powerpoint/2010/main" val="1707117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r>
              <a:rPr lang="en-US" altLang="zh-CN" b="1" dirty="0"/>
              <a:t>Stock market has a global market capitalization of more than $80 trillion as of 2020.</a:t>
            </a:r>
          </a:p>
          <a:p>
            <a:endParaRPr lang="en-US" altLang="zh-CN" b="1" dirty="0"/>
          </a:p>
          <a:p>
            <a:endParaRPr lang="en-US" altLang="zh-CN" b="1" dirty="0"/>
          </a:p>
          <a:p>
            <a:endParaRPr lang="en-US" altLang="zh-CN" b="1" dirty="0"/>
          </a:p>
          <a:p>
            <a:endParaRPr lang="en-US" altLang="zh-CN" b="1" dirty="0"/>
          </a:p>
          <a:p>
            <a:endParaRPr lang="en-US" altLang="zh-CN" b="1" dirty="0"/>
          </a:p>
          <a:p>
            <a:endParaRPr lang="en-US" altLang="zh-CN" b="1" dirty="0"/>
          </a:p>
          <a:p>
            <a:endParaRPr lang="en-US" altLang="zh-CN" b="1" dirty="0"/>
          </a:p>
          <a:p>
            <a:r>
              <a:rPr lang="en-US" altLang="zh-CN" b="1" dirty="0"/>
              <a:t>However, stock price movement contains too much noise.</a:t>
            </a:r>
          </a:p>
          <a:p>
            <a:endParaRPr lang="en-US" altLang="zh-CN" b="1" dirty="0"/>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Financial Time Series Prediction</a:t>
            </a:r>
          </a:p>
        </p:txBody>
      </p:sp>
      <p:sp>
        <p:nvSpPr>
          <p:cNvPr id="11" name="文本框 10">
            <a:extLst>
              <a:ext uri="{FF2B5EF4-FFF2-40B4-BE49-F238E27FC236}">
                <a16:creationId xmlns:a16="http://schemas.microsoft.com/office/drawing/2014/main" id="{EE688AF7-38DA-64A6-F865-C4CD5F4FE89A}"/>
              </a:ext>
            </a:extLst>
          </p:cNvPr>
          <p:cNvSpPr txBox="1"/>
          <p:nvPr/>
        </p:nvSpPr>
        <p:spPr>
          <a:xfrm>
            <a:off x="5893298" y="4713345"/>
            <a:ext cx="3005951" cy="369332"/>
          </a:xfrm>
          <a:prstGeom prst="rect">
            <a:avLst/>
          </a:prstGeom>
          <a:noFill/>
        </p:spPr>
        <p:txBody>
          <a:bodyPr wrap="none" rtlCol="0">
            <a:spAutoFit/>
          </a:bodyPr>
          <a:lstStyle/>
          <a:p>
            <a:r>
              <a:rPr lang="en-US" altLang="zh-CN" dirty="0"/>
              <a:t>All the available information</a:t>
            </a:r>
            <a:endParaRPr lang="zh-CN" altLang="en-US" dirty="0"/>
          </a:p>
        </p:txBody>
      </p:sp>
      <p:pic>
        <p:nvPicPr>
          <p:cNvPr id="16" name="图片 15">
            <a:extLst>
              <a:ext uri="{FF2B5EF4-FFF2-40B4-BE49-F238E27FC236}">
                <a16:creationId xmlns:a16="http://schemas.microsoft.com/office/drawing/2014/main" id="{AD43A54D-9604-43C9-B9EE-988F2720CE2C}"/>
              </a:ext>
            </a:extLst>
          </p:cNvPr>
          <p:cNvPicPr>
            <a:picLocks noChangeAspect="1"/>
          </p:cNvPicPr>
          <p:nvPr/>
        </p:nvPicPr>
        <p:blipFill>
          <a:blip r:embed="rId3"/>
          <a:stretch>
            <a:fillRect/>
          </a:stretch>
        </p:blipFill>
        <p:spPr>
          <a:xfrm>
            <a:off x="7631086" y="3177496"/>
            <a:ext cx="1151343" cy="1151343"/>
          </a:xfrm>
          <a:prstGeom prst="rect">
            <a:avLst/>
          </a:prstGeom>
        </p:spPr>
      </p:pic>
      <p:pic>
        <p:nvPicPr>
          <p:cNvPr id="18" name="图片 17">
            <a:extLst>
              <a:ext uri="{FF2B5EF4-FFF2-40B4-BE49-F238E27FC236}">
                <a16:creationId xmlns:a16="http://schemas.microsoft.com/office/drawing/2014/main" id="{6D9C64EE-025A-37D0-90D6-D5B518023918}"/>
              </a:ext>
            </a:extLst>
          </p:cNvPr>
          <p:cNvPicPr>
            <a:picLocks noChangeAspect="1"/>
          </p:cNvPicPr>
          <p:nvPr/>
        </p:nvPicPr>
        <p:blipFill>
          <a:blip r:embed="rId4"/>
          <a:stretch>
            <a:fillRect/>
          </a:stretch>
        </p:blipFill>
        <p:spPr>
          <a:xfrm>
            <a:off x="9816476" y="3132800"/>
            <a:ext cx="1151343" cy="1151343"/>
          </a:xfrm>
          <a:prstGeom prst="rect">
            <a:avLst/>
          </a:prstGeom>
        </p:spPr>
      </p:pic>
      <p:pic>
        <p:nvPicPr>
          <p:cNvPr id="20" name="图片 19">
            <a:extLst>
              <a:ext uri="{FF2B5EF4-FFF2-40B4-BE49-F238E27FC236}">
                <a16:creationId xmlns:a16="http://schemas.microsoft.com/office/drawing/2014/main" id="{46D2EDF9-260C-D6D9-4A4E-9EBC1C2F37DF}"/>
              </a:ext>
            </a:extLst>
          </p:cNvPr>
          <p:cNvPicPr>
            <a:picLocks noChangeAspect="1"/>
          </p:cNvPicPr>
          <p:nvPr/>
        </p:nvPicPr>
        <p:blipFill>
          <a:blip r:embed="rId5"/>
          <a:stretch>
            <a:fillRect/>
          </a:stretch>
        </p:blipFill>
        <p:spPr>
          <a:xfrm>
            <a:off x="6275446" y="3177496"/>
            <a:ext cx="1151343" cy="1151343"/>
          </a:xfrm>
          <a:prstGeom prst="rect">
            <a:avLst/>
          </a:prstGeom>
        </p:spPr>
      </p:pic>
      <p:sp>
        <p:nvSpPr>
          <p:cNvPr id="21" name="文本框 20">
            <a:extLst>
              <a:ext uri="{FF2B5EF4-FFF2-40B4-BE49-F238E27FC236}">
                <a16:creationId xmlns:a16="http://schemas.microsoft.com/office/drawing/2014/main" id="{2063F421-02DC-5EDB-6CC7-31DFA0B4638B}"/>
              </a:ext>
            </a:extLst>
          </p:cNvPr>
          <p:cNvSpPr txBox="1"/>
          <p:nvPr/>
        </p:nvSpPr>
        <p:spPr>
          <a:xfrm>
            <a:off x="1328210" y="4713345"/>
            <a:ext cx="3082895" cy="369332"/>
          </a:xfrm>
          <a:prstGeom prst="rect">
            <a:avLst/>
          </a:prstGeom>
          <a:noFill/>
        </p:spPr>
        <p:txBody>
          <a:bodyPr wrap="none" rtlCol="0">
            <a:spAutoFit/>
          </a:bodyPr>
          <a:lstStyle/>
          <a:p>
            <a:r>
              <a:rPr lang="en-US" altLang="zh-CN" dirty="0"/>
              <a:t>Future stock price prediction</a:t>
            </a:r>
            <a:endParaRPr lang="zh-CN" altLang="en-US" dirty="0"/>
          </a:p>
        </p:txBody>
      </p:sp>
      <p:cxnSp>
        <p:nvCxnSpPr>
          <p:cNvPr id="22" name="直接箭头连接符 21">
            <a:extLst>
              <a:ext uri="{FF2B5EF4-FFF2-40B4-BE49-F238E27FC236}">
                <a16:creationId xmlns:a16="http://schemas.microsoft.com/office/drawing/2014/main" id="{4835F618-8E33-5902-88ED-699E37F0C2BA}"/>
              </a:ext>
            </a:extLst>
          </p:cNvPr>
          <p:cNvCxnSpPr/>
          <p:nvPr/>
        </p:nvCxnSpPr>
        <p:spPr>
          <a:xfrm>
            <a:off x="5240570" y="3708472"/>
            <a:ext cx="9786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图片 22">
            <a:extLst>
              <a:ext uri="{FF2B5EF4-FFF2-40B4-BE49-F238E27FC236}">
                <a16:creationId xmlns:a16="http://schemas.microsoft.com/office/drawing/2014/main" id="{B7CE71B8-1E75-8342-9222-227E613B9D31}"/>
              </a:ext>
            </a:extLst>
          </p:cNvPr>
          <p:cNvPicPr>
            <a:picLocks noChangeAspect="1"/>
          </p:cNvPicPr>
          <p:nvPr/>
        </p:nvPicPr>
        <p:blipFill>
          <a:blip r:embed="rId6"/>
          <a:stretch>
            <a:fillRect/>
          </a:stretch>
        </p:blipFill>
        <p:spPr>
          <a:xfrm>
            <a:off x="807399" y="2471318"/>
            <a:ext cx="4369730" cy="2317152"/>
          </a:xfrm>
          <a:prstGeom prst="rect">
            <a:avLst/>
          </a:prstGeom>
        </p:spPr>
      </p:pic>
      <p:cxnSp>
        <p:nvCxnSpPr>
          <p:cNvPr id="25" name="直接箭头连接符 24">
            <a:extLst>
              <a:ext uri="{FF2B5EF4-FFF2-40B4-BE49-F238E27FC236}">
                <a16:creationId xmlns:a16="http://schemas.microsoft.com/office/drawing/2014/main" id="{F651885D-37AF-A869-8419-2FBAA4801436}"/>
              </a:ext>
            </a:extLst>
          </p:cNvPr>
          <p:cNvCxnSpPr/>
          <p:nvPr/>
        </p:nvCxnSpPr>
        <p:spPr>
          <a:xfrm>
            <a:off x="8774802" y="3695183"/>
            <a:ext cx="9786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0282CDF4-0FB0-880A-05C4-24FFAAB9265C}"/>
              </a:ext>
            </a:extLst>
          </p:cNvPr>
          <p:cNvSpPr txBox="1"/>
          <p:nvPr/>
        </p:nvSpPr>
        <p:spPr>
          <a:xfrm>
            <a:off x="9254656" y="4730536"/>
            <a:ext cx="2339102" cy="369332"/>
          </a:xfrm>
          <a:prstGeom prst="rect">
            <a:avLst/>
          </a:prstGeom>
          <a:noFill/>
        </p:spPr>
        <p:txBody>
          <a:bodyPr wrap="none" rtlCol="0">
            <a:spAutoFit/>
          </a:bodyPr>
          <a:lstStyle/>
          <a:p>
            <a:r>
              <a:rPr lang="en-US" altLang="zh-CN" dirty="0"/>
              <a:t>Investment decisions</a:t>
            </a:r>
            <a:endParaRPr lang="zh-CN" altLang="en-US" dirty="0"/>
          </a:p>
        </p:txBody>
      </p:sp>
    </p:spTree>
    <p:extLst>
      <p:ext uri="{BB962C8B-B14F-4D97-AF65-F5344CB8AC3E}">
        <p14:creationId xmlns:p14="http://schemas.microsoft.com/office/powerpoint/2010/main" val="310917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endParaRPr lang="en-US" altLang="zh-CN" b="1" dirty="0"/>
          </a:p>
          <a:p>
            <a:endParaRPr lang="en-US" altLang="zh-CN" b="1" dirty="0"/>
          </a:p>
          <a:p>
            <a:endParaRPr lang="en-US" altLang="zh-CN" b="1" dirty="0"/>
          </a:p>
          <a:p>
            <a:endParaRPr lang="en-US" altLang="zh-CN" b="1" dirty="0"/>
          </a:p>
          <a:p>
            <a:endParaRPr lang="en-US" altLang="zh-CN" b="1" dirty="0"/>
          </a:p>
          <a:p>
            <a:endParaRPr lang="en-US" altLang="zh-CN" b="1" dirty="0"/>
          </a:p>
          <a:p>
            <a:endParaRPr lang="en-US" altLang="zh-CN" b="1" dirty="0"/>
          </a:p>
          <a:p>
            <a:endParaRPr lang="en-US" altLang="zh-CN" b="1" dirty="0"/>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Financial Time Series Prediction</a:t>
            </a:r>
          </a:p>
        </p:txBody>
      </p:sp>
      <p:sp>
        <p:nvSpPr>
          <p:cNvPr id="21" name="文本框 20">
            <a:extLst>
              <a:ext uri="{FF2B5EF4-FFF2-40B4-BE49-F238E27FC236}">
                <a16:creationId xmlns:a16="http://schemas.microsoft.com/office/drawing/2014/main" id="{2063F421-02DC-5EDB-6CC7-31DFA0B4638B}"/>
              </a:ext>
            </a:extLst>
          </p:cNvPr>
          <p:cNvSpPr txBox="1"/>
          <p:nvPr/>
        </p:nvSpPr>
        <p:spPr>
          <a:xfrm>
            <a:off x="1328210" y="5656770"/>
            <a:ext cx="3082895" cy="369332"/>
          </a:xfrm>
          <a:prstGeom prst="rect">
            <a:avLst/>
          </a:prstGeom>
          <a:noFill/>
        </p:spPr>
        <p:txBody>
          <a:bodyPr wrap="none" rtlCol="0">
            <a:spAutoFit/>
          </a:bodyPr>
          <a:lstStyle/>
          <a:p>
            <a:r>
              <a:rPr lang="en-US" altLang="zh-CN" dirty="0"/>
              <a:t>Future stock price prediction</a:t>
            </a:r>
            <a:endParaRPr lang="zh-CN" altLang="en-US" dirty="0"/>
          </a:p>
        </p:txBody>
      </p:sp>
      <p:cxnSp>
        <p:nvCxnSpPr>
          <p:cNvPr id="22" name="直接箭头连接符 21">
            <a:extLst>
              <a:ext uri="{FF2B5EF4-FFF2-40B4-BE49-F238E27FC236}">
                <a16:creationId xmlns:a16="http://schemas.microsoft.com/office/drawing/2014/main" id="{4835F618-8E33-5902-88ED-699E37F0C2BA}"/>
              </a:ext>
            </a:extLst>
          </p:cNvPr>
          <p:cNvCxnSpPr/>
          <p:nvPr/>
        </p:nvCxnSpPr>
        <p:spPr>
          <a:xfrm>
            <a:off x="5429252" y="4651897"/>
            <a:ext cx="9786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图片 22">
            <a:extLst>
              <a:ext uri="{FF2B5EF4-FFF2-40B4-BE49-F238E27FC236}">
                <a16:creationId xmlns:a16="http://schemas.microsoft.com/office/drawing/2014/main" id="{B7CE71B8-1E75-8342-9222-227E613B9D31}"/>
              </a:ext>
            </a:extLst>
          </p:cNvPr>
          <p:cNvPicPr>
            <a:picLocks noChangeAspect="1"/>
          </p:cNvPicPr>
          <p:nvPr/>
        </p:nvPicPr>
        <p:blipFill>
          <a:blip r:embed="rId3"/>
          <a:stretch>
            <a:fillRect/>
          </a:stretch>
        </p:blipFill>
        <p:spPr>
          <a:xfrm>
            <a:off x="807399" y="3414743"/>
            <a:ext cx="4369730" cy="2317152"/>
          </a:xfrm>
          <a:prstGeom prst="rect">
            <a:avLst/>
          </a:prstGeom>
        </p:spPr>
      </p:pic>
      <p:sp>
        <p:nvSpPr>
          <p:cNvPr id="4" name="文本框 3">
            <a:extLst>
              <a:ext uri="{FF2B5EF4-FFF2-40B4-BE49-F238E27FC236}">
                <a16:creationId xmlns:a16="http://schemas.microsoft.com/office/drawing/2014/main" id="{2D55E266-3B5A-66C9-C797-AF111DD462F7}"/>
              </a:ext>
            </a:extLst>
          </p:cNvPr>
          <p:cNvSpPr txBox="1"/>
          <p:nvPr/>
        </p:nvSpPr>
        <p:spPr>
          <a:xfrm>
            <a:off x="6111905" y="5668343"/>
            <a:ext cx="3005951" cy="369332"/>
          </a:xfrm>
          <a:prstGeom prst="rect">
            <a:avLst/>
          </a:prstGeom>
          <a:noFill/>
        </p:spPr>
        <p:txBody>
          <a:bodyPr wrap="none" rtlCol="0">
            <a:spAutoFit/>
          </a:bodyPr>
          <a:lstStyle/>
          <a:p>
            <a:r>
              <a:rPr lang="en-US" altLang="zh-CN" dirty="0"/>
              <a:t>All the available information</a:t>
            </a:r>
            <a:endParaRPr lang="zh-CN" altLang="en-US" dirty="0"/>
          </a:p>
        </p:txBody>
      </p:sp>
      <p:pic>
        <p:nvPicPr>
          <p:cNvPr id="6" name="图片 5">
            <a:extLst>
              <a:ext uri="{FF2B5EF4-FFF2-40B4-BE49-F238E27FC236}">
                <a16:creationId xmlns:a16="http://schemas.microsoft.com/office/drawing/2014/main" id="{EB7F2821-7F23-FA2D-862F-3886B1A21AF8}"/>
              </a:ext>
            </a:extLst>
          </p:cNvPr>
          <p:cNvPicPr>
            <a:picLocks noChangeAspect="1"/>
          </p:cNvPicPr>
          <p:nvPr/>
        </p:nvPicPr>
        <p:blipFill>
          <a:blip r:embed="rId4"/>
          <a:stretch>
            <a:fillRect/>
          </a:stretch>
        </p:blipFill>
        <p:spPr>
          <a:xfrm>
            <a:off x="7849693" y="4132494"/>
            <a:ext cx="1151343" cy="1151343"/>
          </a:xfrm>
          <a:prstGeom prst="rect">
            <a:avLst/>
          </a:prstGeom>
        </p:spPr>
      </p:pic>
      <p:pic>
        <p:nvPicPr>
          <p:cNvPr id="7" name="图片 6">
            <a:extLst>
              <a:ext uri="{FF2B5EF4-FFF2-40B4-BE49-F238E27FC236}">
                <a16:creationId xmlns:a16="http://schemas.microsoft.com/office/drawing/2014/main" id="{ACAD6EE2-EB54-8CB3-86DC-9D49B40911C7}"/>
              </a:ext>
            </a:extLst>
          </p:cNvPr>
          <p:cNvPicPr>
            <a:picLocks noChangeAspect="1"/>
          </p:cNvPicPr>
          <p:nvPr/>
        </p:nvPicPr>
        <p:blipFill>
          <a:blip r:embed="rId5"/>
          <a:stretch>
            <a:fillRect/>
          </a:stretch>
        </p:blipFill>
        <p:spPr>
          <a:xfrm>
            <a:off x="10035083" y="4087798"/>
            <a:ext cx="1151343" cy="1151343"/>
          </a:xfrm>
          <a:prstGeom prst="rect">
            <a:avLst/>
          </a:prstGeom>
        </p:spPr>
      </p:pic>
      <p:pic>
        <p:nvPicPr>
          <p:cNvPr id="8" name="图片 7">
            <a:extLst>
              <a:ext uri="{FF2B5EF4-FFF2-40B4-BE49-F238E27FC236}">
                <a16:creationId xmlns:a16="http://schemas.microsoft.com/office/drawing/2014/main" id="{F235DD96-0DAA-F65E-95F3-8E2D361A9D76}"/>
              </a:ext>
            </a:extLst>
          </p:cNvPr>
          <p:cNvPicPr>
            <a:picLocks noChangeAspect="1"/>
          </p:cNvPicPr>
          <p:nvPr/>
        </p:nvPicPr>
        <p:blipFill>
          <a:blip r:embed="rId6"/>
          <a:stretch>
            <a:fillRect/>
          </a:stretch>
        </p:blipFill>
        <p:spPr>
          <a:xfrm>
            <a:off x="6494053" y="4132494"/>
            <a:ext cx="1151343" cy="1151343"/>
          </a:xfrm>
          <a:prstGeom prst="rect">
            <a:avLst/>
          </a:prstGeom>
        </p:spPr>
      </p:pic>
      <p:cxnSp>
        <p:nvCxnSpPr>
          <p:cNvPr id="9" name="直接箭头连接符 8">
            <a:extLst>
              <a:ext uri="{FF2B5EF4-FFF2-40B4-BE49-F238E27FC236}">
                <a16:creationId xmlns:a16="http://schemas.microsoft.com/office/drawing/2014/main" id="{D70E4731-A42D-E03C-5303-C435007599ED}"/>
              </a:ext>
            </a:extLst>
          </p:cNvPr>
          <p:cNvCxnSpPr/>
          <p:nvPr/>
        </p:nvCxnSpPr>
        <p:spPr>
          <a:xfrm>
            <a:off x="8993409" y="4650181"/>
            <a:ext cx="9786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8BE787B4-89D0-B2A1-21F7-C391BD02936C}"/>
              </a:ext>
            </a:extLst>
          </p:cNvPr>
          <p:cNvSpPr txBox="1"/>
          <p:nvPr/>
        </p:nvSpPr>
        <p:spPr>
          <a:xfrm>
            <a:off x="9473263" y="5685534"/>
            <a:ext cx="2339102" cy="369332"/>
          </a:xfrm>
          <a:prstGeom prst="rect">
            <a:avLst/>
          </a:prstGeom>
          <a:noFill/>
        </p:spPr>
        <p:txBody>
          <a:bodyPr wrap="none" rtlCol="0">
            <a:spAutoFit/>
          </a:bodyPr>
          <a:lstStyle/>
          <a:p>
            <a:r>
              <a:rPr lang="en-US" altLang="zh-CN" dirty="0"/>
              <a:t>Investment decisions</a:t>
            </a:r>
            <a:endParaRPr lang="zh-CN" altLang="en-US" dirty="0"/>
          </a:p>
        </p:txBody>
      </p:sp>
      <p:sp>
        <p:nvSpPr>
          <p:cNvPr id="12" name="文本框 11">
            <a:extLst>
              <a:ext uri="{FF2B5EF4-FFF2-40B4-BE49-F238E27FC236}">
                <a16:creationId xmlns:a16="http://schemas.microsoft.com/office/drawing/2014/main" id="{9C4CACFC-C82E-3150-277B-2BE66E0DFCB6}"/>
              </a:ext>
            </a:extLst>
          </p:cNvPr>
          <p:cNvSpPr txBox="1"/>
          <p:nvPr/>
        </p:nvSpPr>
        <p:spPr>
          <a:xfrm>
            <a:off x="2548719" y="2785508"/>
            <a:ext cx="4799147" cy="369332"/>
          </a:xfrm>
          <a:prstGeom prst="rect">
            <a:avLst/>
          </a:prstGeom>
          <a:noFill/>
        </p:spPr>
        <p:txBody>
          <a:bodyPr wrap="square" rtlCol="0">
            <a:spAutoFit/>
          </a:bodyPr>
          <a:lstStyle/>
          <a:p>
            <a:r>
              <a:rPr lang="en-US" altLang="zh-CN" dirty="0"/>
              <a:t>Machine</a:t>
            </a:r>
            <a:r>
              <a:rPr lang="zh-CN" altLang="en-US" dirty="0"/>
              <a:t> </a:t>
            </a:r>
            <a:r>
              <a:rPr lang="en-US" altLang="zh-CN" dirty="0"/>
              <a:t>Learning models</a:t>
            </a:r>
          </a:p>
        </p:txBody>
      </p:sp>
      <p:sp>
        <p:nvSpPr>
          <p:cNvPr id="13" name="文本框 12">
            <a:extLst>
              <a:ext uri="{FF2B5EF4-FFF2-40B4-BE49-F238E27FC236}">
                <a16:creationId xmlns:a16="http://schemas.microsoft.com/office/drawing/2014/main" id="{D98A62D3-21FB-2135-1AE3-E5DC91066C1D}"/>
              </a:ext>
            </a:extLst>
          </p:cNvPr>
          <p:cNvSpPr txBox="1"/>
          <p:nvPr/>
        </p:nvSpPr>
        <p:spPr>
          <a:xfrm>
            <a:off x="7069724" y="2230754"/>
            <a:ext cx="2607500" cy="369332"/>
          </a:xfrm>
          <a:prstGeom prst="rect">
            <a:avLst/>
          </a:prstGeom>
          <a:noFill/>
        </p:spPr>
        <p:txBody>
          <a:bodyPr wrap="square" rtlCol="0">
            <a:spAutoFit/>
          </a:bodyPr>
          <a:lstStyle/>
          <a:p>
            <a:r>
              <a:rPr lang="en-US" altLang="zh-CN" dirty="0"/>
              <a:t>Technical indicators</a:t>
            </a:r>
          </a:p>
        </p:txBody>
      </p:sp>
      <p:sp>
        <p:nvSpPr>
          <p:cNvPr id="14" name="文本框 13">
            <a:extLst>
              <a:ext uri="{FF2B5EF4-FFF2-40B4-BE49-F238E27FC236}">
                <a16:creationId xmlns:a16="http://schemas.microsoft.com/office/drawing/2014/main" id="{68A3D156-A673-AAF2-6604-E400C5C89116}"/>
              </a:ext>
            </a:extLst>
          </p:cNvPr>
          <p:cNvSpPr txBox="1"/>
          <p:nvPr/>
        </p:nvSpPr>
        <p:spPr>
          <a:xfrm>
            <a:off x="5190303" y="2055399"/>
            <a:ext cx="2607500" cy="369332"/>
          </a:xfrm>
          <a:prstGeom prst="rect">
            <a:avLst/>
          </a:prstGeom>
          <a:noFill/>
        </p:spPr>
        <p:txBody>
          <a:bodyPr wrap="square" rtlCol="0">
            <a:spAutoFit/>
          </a:bodyPr>
          <a:lstStyle/>
          <a:p>
            <a:r>
              <a:rPr lang="en-US" altLang="zh-CN" dirty="0"/>
              <a:t>Financial status</a:t>
            </a:r>
          </a:p>
        </p:txBody>
      </p:sp>
      <p:sp>
        <p:nvSpPr>
          <p:cNvPr id="15" name="文本框 14">
            <a:extLst>
              <a:ext uri="{FF2B5EF4-FFF2-40B4-BE49-F238E27FC236}">
                <a16:creationId xmlns:a16="http://schemas.microsoft.com/office/drawing/2014/main" id="{50DCB8AB-89C8-993E-7151-9A0FB54369D9}"/>
              </a:ext>
            </a:extLst>
          </p:cNvPr>
          <p:cNvSpPr txBox="1"/>
          <p:nvPr/>
        </p:nvSpPr>
        <p:spPr>
          <a:xfrm>
            <a:off x="8668353" y="2676949"/>
            <a:ext cx="2607500" cy="369332"/>
          </a:xfrm>
          <a:prstGeom prst="rect">
            <a:avLst/>
          </a:prstGeom>
          <a:noFill/>
        </p:spPr>
        <p:txBody>
          <a:bodyPr wrap="square" rtlCol="0">
            <a:spAutoFit/>
          </a:bodyPr>
          <a:lstStyle/>
          <a:p>
            <a:r>
              <a:rPr lang="en-US" altLang="zh-CN" dirty="0"/>
              <a:t>Online news</a:t>
            </a:r>
          </a:p>
        </p:txBody>
      </p:sp>
      <p:sp>
        <p:nvSpPr>
          <p:cNvPr id="17" name="文本框 16">
            <a:extLst>
              <a:ext uri="{FF2B5EF4-FFF2-40B4-BE49-F238E27FC236}">
                <a16:creationId xmlns:a16="http://schemas.microsoft.com/office/drawing/2014/main" id="{43774D02-297E-17AC-8BFF-A853F32B3332}"/>
              </a:ext>
            </a:extLst>
          </p:cNvPr>
          <p:cNvSpPr txBox="1"/>
          <p:nvPr/>
        </p:nvSpPr>
        <p:spPr>
          <a:xfrm>
            <a:off x="9473263" y="3145889"/>
            <a:ext cx="2607500" cy="369332"/>
          </a:xfrm>
          <a:prstGeom prst="rect">
            <a:avLst/>
          </a:prstGeom>
          <a:noFill/>
        </p:spPr>
        <p:txBody>
          <a:bodyPr wrap="square" rtlCol="0">
            <a:spAutoFit/>
          </a:bodyPr>
          <a:lstStyle/>
          <a:p>
            <a:r>
              <a:rPr lang="en-US" altLang="zh-CN" dirty="0"/>
              <a:t>Social media posts</a:t>
            </a:r>
          </a:p>
        </p:txBody>
      </p:sp>
      <p:cxnSp>
        <p:nvCxnSpPr>
          <p:cNvPr id="19" name="直接箭头连接符 18">
            <a:extLst>
              <a:ext uri="{FF2B5EF4-FFF2-40B4-BE49-F238E27FC236}">
                <a16:creationId xmlns:a16="http://schemas.microsoft.com/office/drawing/2014/main" id="{98817410-ED5A-9FF5-A3E7-5E951BEC6EDE}"/>
              </a:ext>
            </a:extLst>
          </p:cNvPr>
          <p:cNvCxnSpPr>
            <a:cxnSpLocks/>
            <a:stCxn id="12" idx="2"/>
          </p:cNvCxnSpPr>
          <p:nvPr/>
        </p:nvCxnSpPr>
        <p:spPr>
          <a:xfrm>
            <a:off x="4948293" y="3154840"/>
            <a:ext cx="1545760" cy="10876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27A8393B-E4C1-38B0-F6DE-F6094141CF99}"/>
              </a:ext>
            </a:extLst>
          </p:cNvPr>
          <p:cNvCxnSpPr>
            <a:cxnSpLocks/>
          </p:cNvCxnSpPr>
          <p:nvPr/>
        </p:nvCxnSpPr>
        <p:spPr>
          <a:xfrm>
            <a:off x="6174764" y="2433286"/>
            <a:ext cx="647782" cy="15932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7B7EDF94-2870-368C-BBE0-EE5B3C8A2B35}"/>
              </a:ext>
            </a:extLst>
          </p:cNvPr>
          <p:cNvCxnSpPr>
            <a:cxnSpLocks/>
          </p:cNvCxnSpPr>
          <p:nvPr/>
        </p:nvCxnSpPr>
        <p:spPr>
          <a:xfrm flipH="1">
            <a:off x="7177609" y="2608641"/>
            <a:ext cx="871408" cy="14134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4E845FD2-768D-85D2-4045-477F26F72259}"/>
              </a:ext>
            </a:extLst>
          </p:cNvPr>
          <p:cNvCxnSpPr>
            <a:cxnSpLocks/>
          </p:cNvCxnSpPr>
          <p:nvPr/>
        </p:nvCxnSpPr>
        <p:spPr>
          <a:xfrm flipH="1">
            <a:off x="7624285" y="3046281"/>
            <a:ext cx="1669328" cy="10327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0AD41879-8670-623D-375D-72C84D019D06}"/>
              </a:ext>
            </a:extLst>
          </p:cNvPr>
          <p:cNvCxnSpPr>
            <a:cxnSpLocks/>
          </p:cNvCxnSpPr>
          <p:nvPr/>
        </p:nvCxnSpPr>
        <p:spPr>
          <a:xfrm flipH="1">
            <a:off x="7900704" y="3492476"/>
            <a:ext cx="2426956" cy="8425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33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endParaRPr lang="en-US" altLang="zh-CN" b="1" dirty="0"/>
          </a:p>
          <a:p>
            <a:endParaRPr lang="en-US" altLang="zh-CN" b="1" dirty="0"/>
          </a:p>
          <a:p>
            <a:endParaRPr lang="en-US" altLang="zh-CN" b="1" dirty="0"/>
          </a:p>
          <a:p>
            <a:endParaRPr lang="en-US" altLang="zh-CN" b="1" dirty="0"/>
          </a:p>
          <a:p>
            <a:endParaRPr lang="en-US" altLang="zh-CN" b="1" dirty="0"/>
          </a:p>
          <a:p>
            <a:endParaRPr lang="en-US" altLang="zh-CN" b="1" dirty="0"/>
          </a:p>
          <a:p>
            <a:endParaRPr lang="en-US" altLang="zh-CN" b="1" dirty="0"/>
          </a:p>
          <a:p>
            <a:endParaRPr lang="en-US" altLang="zh-CN" b="1" dirty="0"/>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Financial Time Series Prediction</a:t>
            </a:r>
          </a:p>
        </p:txBody>
      </p:sp>
      <p:sp>
        <p:nvSpPr>
          <p:cNvPr id="21" name="文本框 20">
            <a:extLst>
              <a:ext uri="{FF2B5EF4-FFF2-40B4-BE49-F238E27FC236}">
                <a16:creationId xmlns:a16="http://schemas.microsoft.com/office/drawing/2014/main" id="{2063F421-02DC-5EDB-6CC7-31DFA0B4638B}"/>
              </a:ext>
            </a:extLst>
          </p:cNvPr>
          <p:cNvSpPr txBox="1"/>
          <p:nvPr/>
        </p:nvSpPr>
        <p:spPr>
          <a:xfrm>
            <a:off x="1328210" y="5656770"/>
            <a:ext cx="3082895" cy="369332"/>
          </a:xfrm>
          <a:prstGeom prst="rect">
            <a:avLst/>
          </a:prstGeom>
          <a:noFill/>
        </p:spPr>
        <p:txBody>
          <a:bodyPr wrap="none" rtlCol="0">
            <a:spAutoFit/>
          </a:bodyPr>
          <a:lstStyle/>
          <a:p>
            <a:r>
              <a:rPr lang="en-US" altLang="zh-CN" dirty="0"/>
              <a:t>Future stock price prediction</a:t>
            </a:r>
            <a:endParaRPr lang="zh-CN" altLang="en-US" dirty="0"/>
          </a:p>
        </p:txBody>
      </p:sp>
      <p:cxnSp>
        <p:nvCxnSpPr>
          <p:cNvPr id="22" name="直接箭头连接符 21">
            <a:extLst>
              <a:ext uri="{FF2B5EF4-FFF2-40B4-BE49-F238E27FC236}">
                <a16:creationId xmlns:a16="http://schemas.microsoft.com/office/drawing/2014/main" id="{4835F618-8E33-5902-88ED-699E37F0C2BA}"/>
              </a:ext>
            </a:extLst>
          </p:cNvPr>
          <p:cNvCxnSpPr/>
          <p:nvPr/>
        </p:nvCxnSpPr>
        <p:spPr>
          <a:xfrm>
            <a:off x="5429252" y="4651897"/>
            <a:ext cx="9786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2D55E266-3B5A-66C9-C797-AF111DD462F7}"/>
              </a:ext>
            </a:extLst>
          </p:cNvPr>
          <p:cNvSpPr txBox="1"/>
          <p:nvPr/>
        </p:nvSpPr>
        <p:spPr>
          <a:xfrm>
            <a:off x="6111905" y="5668343"/>
            <a:ext cx="3005951" cy="369332"/>
          </a:xfrm>
          <a:prstGeom prst="rect">
            <a:avLst/>
          </a:prstGeom>
          <a:noFill/>
        </p:spPr>
        <p:txBody>
          <a:bodyPr wrap="none" rtlCol="0">
            <a:spAutoFit/>
          </a:bodyPr>
          <a:lstStyle/>
          <a:p>
            <a:r>
              <a:rPr lang="en-US" altLang="zh-CN" dirty="0"/>
              <a:t>All the available information</a:t>
            </a:r>
            <a:endParaRPr lang="zh-CN" altLang="en-US" dirty="0"/>
          </a:p>
        </p:txBody>
      </p:sp>
      <p:pic>
        <p:nvPicPr>
          <p:cNvPr id="6" name="图片 5">
            <a:extLst>
              <a:ext uri="{FF2B5EF4-FFF2-40B4-BE49-F238E27FC236}">
                <a16:creationId xmlns:a16="http://schemas.microsoft.com/office/drawing/2014/main" id="{EB7F2821-7F23-FA2D-862F-3886B1A21AF8}"/>
              </a:ext>
            </a:extLst>
          </p:cNvPr>
          <p:cNvPicPr>
            <a:picLocks noChangeAspect="1"/>
          </p:cNvPicPr>
          <p:nvPr/>
        </p:nvPicPr>
        <p:blipFill>
          <a:blip r:embed="rId3"/>
          <a:stretch>
            <a:fillRect/>
          </a:stretch>
        </p:blipFill>
        <p:spPr>
          <a:xfrm>
            <a:off x="7849693" y="4132494"/>
            <a:ext cx="1151343" cy="1151343"/>
          </a:xfrm>
          <a:prstGeom prst="rect">
            <a:avLst/>
          </a:prstGeom>
        </p:spPr>
      </p:pic>
      <p:pic>
        <p:nvPicPr>
          <p:cNvPr id="7" name="图片 6">
            <a:extLst>
              <a:ext uri="{FF2B5EF4-FFF2-40B4-BE49-F238E27FC236}">
                <a16:creationId xmlns:a16="http://schemas.microsoft.com/office/drawing/2014/main" id="{ACAD6EE2-EB54-8CB3-86DC-9D49B40911C7}"/>
              </a:ext>
            </a:extLst>
          </p:cNvPr>
          <p:cNvPicPr>
            <a:picLocks noChangeAspect="1"/>
          </p:cNvPicPr>
          <p:nvPr/>
        </p:nvPicPr>
        <p:blipFill>
          <a:blip r:embed="rId4"/>
          <a:stretch>
            <a:fillRect/>
          </a:stretch>
        </p:blipFill>
        <p:spPr>
          <a:xfrm>
            <a:off x="10035083" y="4087798"/>
            <a:ext cx="1151343" cy="1151343"/>
          </a:xfrm>
          <a:prstGeom prst="rect">
            <a:avLst/>
          </a:prstGeom>
        </p:spPr>
      </p:pic>
      <p:pic>
        <p:nvPicPr>
          <p:cNvPr id="8" name="图片 7">
            <a:extLst>
              <a:ext uri="{FF2B5EF4-FFF2-40B4-BE49-F238E27FC236}">
                <a16:creationId xmlns:a16="http://schemas.microsoft.com/office/drawing/2014/main" id="{F235DD96-0DAA-F65E-95F3-8E2D361A9D76}"/>
              </a:ext>
            </a:extLst>
          </p:cNvPr>
          <p:cNvPicPr>
            <a:picLocks noChangeAspect="1"/>
          </p:cNvPicPr>
          <p:nvPr/>
        </p:nvPicPr>
        <p:blipFill>
          <a:blip r:embed="rId5"/>
          <a:stretch>
            <a:fillRect/>
          </a:stretch>
        </p:blipFill>
        <p:spPr>
          <a:xfrm>
            <a:off x="6494053" y="4132494"/>
            <a:ext cx="1151343" cy="1151343"/>
          </a:xfrm>
          <a:prstGeom prst="rect">
            <a:avLst/>
          </a:prstGeom>
        </p:spPr>
      </p:pic>
      <p:cxnSp>
        <p:nvCxnSpPr>
          <p:cNvPr id="9" name="直接箭头连接符 8">
            <a:extLst>
              <a:ext uri="{FF2B5EF4-FFF2-40B4-BE49-F238E27FC236}">
                <a16:creationId xmlns:a16="http://schemas.microsoft.com/office/drawing/2014/main" id="{D70E4731-A42D-E03C-5303-C435007599ED}"/>
              </a:ext>
            </a:extLst>
          </p:cNvPr>
          <p:cNvCxnSpPr/>
          <p:nvPr/>
        </p:nvCxnSpPr>
        <p:spPr>
          <a:xfrm>
            <a:off x="8993409" y="4650181"/>
            <a:ext cx="9786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8BE787B4-89D0-B2A1-21F7-C391BD02936C}"/>
              </a:ext>
            </a:extLst>
          </p:cNvPr>
          <p:cNvSpPr txBox="1"/>
          <p:nvPr/>
        </p:nvSpPr>
        <p:spPr>
          <a:xfrm>
            <a:off x="9473263" y="5685534"/>
            <a:ext cx="2339102" cy="369332"/>
          </a:xfrm>
          <a:prstGeom prst="rect">
            <a:avLst/>
          </a:prstGeom>
          <a:noFill/>
        </p:spPr>
        <p:txBody>
          <a:bodyPr wrap="none" rtlCol="0">
            <a:spAutoFit/>
          </a:bodyPr>
          <a:lstStyle/>
          <a:p>
            <a:r>
              <a:rPr lang="en-US" altLang="zh-CN" dirty="0"/>
              <a:t>Investment decisions</a:t>
            </a:r>
            <a:endParaRPr lang="zh-CN" altLang="en-US" dirty="0"/>
          </a:p>
        </p:txBody>
      </p:sp>
      <p:sp>
        <p:nvSpPr>
          <p:cNvPr id="12" name="文本框 11">
            <a:extLst>
              <a:ext uri="{FF2B5EF4-FFF2-40B4-BE49-F238E27FC236}">
                <a16:creationId xmlns:a16="http://schemas.microsoft.com/office/drawing/2014/main" id="{9C4CACFC-C82E-3150-277B-2BE66E0DFCB6}"/>
              </a:ext>
            </a:extLst>
          </p:cNvPr>
          <p:cNvSpPr txBox="1"/>
          <p:nvPr/>
        </p:nvSpPr>
        <p:spPr>
          <a:xfrm>
            <a:off x="2548719" y="2785508"/>
            <a:ext cx="4799147" cy="369332"/>
          </a:xfrm>
          <a:prstGeom prst="rect">
            <a:avLst/>
          </a:prstGeom>
          <a:noFill/>
        </p:spPr>
        <p:txBody>
          <a:bodyPr wrap="square" rtlCol="0">
            <a:spAutoFit/>
          </a:bodyPr>
          <a:lstStyle/>
          <a:p>
            <a:r>
              <a:rPr lang="en-US" altLang="zh-CN" dirty="0"/>
              <a:t>Machine</a:t>
            </a:r>
            <a:r>
              <a:rPr lang="zh-CN" altLang="en-US" dirty="0"/>
              <a:t> </a:t>
            </a:r>
            <a:r>
              <a:rPr lang="en-US" altLang="zh-CN" dirty="0"/>
              <a:t>Learning models</a:t>
            </a:r>
          </a:p>
        </p:txBody>
      </p:sp>
      <p:sp>
        <p:nvSpPr>
          <p:cNvPr id="13" name="文本框 12">
            <a:extLst>
              <a:ext uri="{FF2B5EF4-FFF2-40B4-BE49-F238E27FC236}">
                <a16:creationId xmlns:a16="http://schemas.microsoft.com/office/drawing/2014/main" id="{D98A62D3-21FB-2135-1AE3-E5DC91066C1D}"/>
              </a:ext>
            </a:extLst>
          </p:cNvPr>
          <p:cNvSpPr txBox="1"/>
          <p:nvPr/>
        </p:nvSpPr>
        <p:spPr>
          <a:xfrm>
            <a:off x="7069724" y="2230754"/>
            <a:ext cx="2607500" cy="369332"/>
          </a:xfrm>
          <a:prstGeom prst="rect">
            <a:avLst/>
          </a:prstGeom>
          <a:noFill/>
        </p:spPr>
        <p:txBody>
          <a:bodyPr wrap="square" rtlCol="0">
            <a:spAutoFit/>
          </a:bodyPr>
          <a:lstStyle/>
          <a:p>
            <a:r>
              <a:rPr lang="en-US" altLang="zh-CN" dirty="0"/>
              <a:t>Technical indicators</a:t>
            </a:r>
          </a:p>
        </p:txBody>
      </p:sp>
      <p:sp>
        <p:nvSpPr>
          <p:cNvPr id="14" name="文本框 13">
            <a:extLst>
              <a:ext uri="{FF2B5EF4-FFF2-40B4-BE49-F238E27FC236}">
                <a16:creationId xmlns:a16="http://schemas.microsoft.com/office/drawing/2014/main" id="{68A3D156-A673-AAF2-6604-E400C5C89116}"/>
              </a:ext>
            </a:extLst>
          </p:cNvPr>
          <p:cNvSpPr txBox="1"/>
          <p:nvPr/>
        </p:nvSpPr>
        <p:spPr>
          <a:xfrm>
            <a:off x="5190303" y="2055399"/>
            <a:ext cx="2607500" cy="369332"/>
          </a:xfrm>
          <a:prstGeom prst="rect">
            <a:avLst/>
          </a:prstGeom>
          <a:noFill/>
        </p:spPr>
        <p:txBody>
          <a:bodyPr wrap="square" rtlCol="0">
            <a:spAutoFit/>
          </a:bodyPr>
          <a:lstStyle/>
          <a:p>
            <a:r>
              <a:rPr lang="en-US" altLang="zh-CN" dirty="0"/>
              <a:t>Financial status</a:t>
            </a:r>
          </a:p>
        </p:txBody>
      </p:sp>
      <p:sp>
        <p:nvSpPr>
          <p:cNvPr id="15" name="文本框 14">
            <a:extLst>
              <a:ext uri="{FF2B5EF4-FFF2-40B4-BE49-F238E27FC236}">
                <a16:creationId xmlns:a16="http://schemas.microsoft.com/office/drawing/2014/main" id="{50DCB8AB-89C8-993E-7151-9A0FB54369D9}"/>
              </a:ext>
            </a:extLst>
          </p:cNvPr>
          <p:cNvSpPr txBox="1"/>
          <p:nvPr/>
        </p:nvSpPr>
        <p:spPr>
          <a:xfrm>
            <a:off x="8668353" y="2676949"/>
            <a:ext cx="2607500" cy="369332"/>
          </a:xfrm>
          <a:prstGeom prst="rect">
            <a:avLst/>
          </a:prstGeom>
          <a:noFill/>
        </p:spPr>
        <p:txBody>
          <a:bodyPr wrap="square" rtlCol="0">
            <a:spAutoFit/>
          </a:bodyPr>
          <a:lstStyle/>
          <a:p>
            <a:r>
              <a:rPr lang="en-US" altLang="zh-CN" dirty="0"/>
              <a:t>Online news</a:t>
            </a:r>
          </a:p>
        </p:txBody>
      </p:sp>
      <p:sp>
        <p:nvSpPr>
          <p:cNvPr id="17" name="文本框 16">
            <a:extLst>
              <a:ext uri="{FF2B5EF4-FFF2-40B4-BE49-F238E27FC236}">
                <a16:creationId xmlns:a16="http://schemas.microsoft.com/office/drawing/2014/main" id="{43774D02-297E-17AC-8BFF-A853F32B3332}"/>
              </a:ext>
            </a:extLst>
          </p:cNvPr>
          <p:cNvSpPr txBox="1"/>
          <p:nvPr/>
        </p:nvSpPr>
        <p:spPr>
          <a:xfrm>
            <a:off x="9473263" y="3145889"/>
            <a:ext cx="2607500" cy="369332"/>
          </a:xfrm>
          <a:prstGeom prst="rect">
            <a:avLst/>
          </a:prstGeom>
          <a:noFill/>
        </p:spPr>
        <p:txBody>
          <a:bodyPr wrap="square" rtlCol="0">
            <a:spAutoFit/>
          </a:bodyPr>
          <a:lstStyle/>
          <a:p>
            <a:r>
              <a:rPr lang="en-US" altLang="zh-CN" dirty="0"/>
              <a:t>Social media posts</a:t>
            </a:r>
          </a:p>
        </p:txBody>
      </p:sp>
      <p:cxnSp>
        <p:nvCxnSpPr>
          <p:cNvPr id="19" name="直接箭头连接符 18">
            <a:extLst>
              <a:ext uri="{FF2B5EF4-FFF2-40B4-BE49-F238E27FC236}">
                <a16:creationId xmlns:a16="http://schemas.microsoft.com/office/drawing/2014/main" id="{98817410-ED5A-9FF5-A3E7-5E951BEC6EDE}"/>
              </a:ext>
            </a:extLst>
          </p:cNvPr>
          <p:cNvCxnSpPr>
            <a:cxnSpLocks/>
            <a:stCxn id="12" idx="2"/>
          </p:cNvCxnSpPr>
          <p:nvPr/>
        </p:nvCxnSpPr>
        <p:spPr>
          <a:xfrm>
            <a:off x="4948293" y="3154840"/>
            <a:ext cx="1545760" cy="10876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27A8393B-E4C1-38B0-F6DE-F6094141CF99}"/>
              </a:ext>
            </a:extLst>
          </p:cNvPr>
          <p:cNvCxnSpPr>
            <a:cxnSpLocks/>
          </p:cNvCxnSpPr>
          <p:nvPr/>
        </p:nvCxnSpPr>
        <p:spPr>
          <a:xfrm>
            <a:off x="6174764" y="2433286"/>
            <a:ext cx="647782" cy="15932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7B7EDF94-2870-368C-BBE0-EE5B3C8A2B35}"/>
              </a:ext>
            </a:extLst>
          </p:cNvPr>
          <p:cNvCxnSpPr>
            <a:cxnSpLocks/>
          </p:cNvCxnSpPr>
          <p:nvPr/>
        </p:nvCxnSpPr>
        <p:spPr>
          <a:xfrm flipH="1">
            <a:off x="7177609" y="2608641"/>
            <a:ext cx="871408" cy="14134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4E845FD2-768D-85D2-4045-477F26F72259}"/>
              </a:ext>
            </a:extLst>
          </p:cNvPr>
          <p:cNvCxnSpPr>
            <a:cxnSpLocks/>
          </p:cNvCxnSpPr>
          <p:nvPr/>
        </p:nvCxnSpPr>
        <p:spPr>
          <a:xfrm flipH="1">
            <a:off x="7624285" y="3046281"/>
            <a:ext cx="1669328" cy="10327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0AD41879-8670-623D-375D-72C84D019D06}"/>
              </a:ext>
            </a:extLst>
          </p:cNvPr>
          <p:cNvCxnSpPr>
            <a:cxnSpLocks/>
          </p:cNvCxnSpPr>
          <p:nvPr/>
        </p:nvCxnSpPr>
        <p:spPr>
          <a:xfrm flipH="1">
            <a:off x="7900704" y="3492476"/>
            <a:ext cx="2426956" cy="8425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id="{BBF91FF3-F846-50D4-1D91-2C1E5B351078}"/>
              </a:ext>
            </a:extLst>
          </p:cNvPr>
          <p:cNvPicPr>
            <a:picLocks noChangeAspect="1"/>
          </p:cNvPicPr>
          <p:nvPr/>
        </p:nvPicPr>
        <p:blipFill rotWithShape="1">
          <a:blip r:embed="rId6"/>
          <a:srcRect l="912" r="32964"/>
          <a:stretch/>
        </p:blipFill>
        <p:spPr>
          <a:xfrm>
            <a:off x="734701" y="3585251"/>
            <a:ext cx="8406010" cy="2463057"/>
          </a:xfrm>
          <a:prstGeom prst="rect">
            <a:avLst/>
          </a:prstGeom>
        </p:spPr>
      </p:pic>
    </p:spTree>
    <p:extLst>
      <p:ext uri="{BB962C8B-B14F-4D97-AF65-F5344CB8AC3E}">
        <p14:creationId xmlns:p14="http://schemas.microsoft.com/office/powerpoint/2010/main" val="160644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r>
              <a:rPr lang="en-US" altLang="zh-CN" b="1" dirty="0"/>
              <a:t>Observation: stocks may have similar price movement</a:t>
            </a:r>
          </a:p>
          <a:p>
            <a:pPr marL="285750" indent="-285750">
              <a:buFont typeface="Arial" panose="020B0604020202020204" pitchFamily="34" charset="0"/>
              <a:buChar char="•"/>
            </a:pPr>
            <a:r>
              <a:rPr lang="en-AU" altLang="zh-CN" dirty="0"/>
              <a:t>For example, two listed companies in the same industry has similar price trend.</a:t>
            </a:r>
          </a:p>
          <a:p>
            <a:r>
              <a:rPr lang="en-US" altLang="zh-CN" b="1" dirty="0"/>
              <a:t>Limitation: previous work treats each stock independently</a:t>
            </a:r>
          </a:p>
          <a:p>
            <a:pPr marL="285750" indent="-285750">
              <a:buFont typeface="Arial" panose="020B0604020202020204" pitchFamily="34" charset="0"/>
              <a:buChar char="•"/>
            </a:pPr>
            <a:r>
              <a:rPr lang="en-AU" dirty="0"/>
              <a:t>For example, long short-term memory (LSTM) is used to encode single stock.</a:t>
            </a:r>
          </a:p>
          <a:p>
            <a:endParaRPr lang="en-AU" dirty="0"/>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Challenges</a:t>
            </a:r>
          </a:p>
        </p:txBody>
      </p:sp>
      <p:pic>
        <p:nvPicPr>
          <p:cNvPr id="6" name="图片 5">
            <a:extLst>
              <a:ext uri="{FF2B5EF4-FFF2-40B4-BE49-F238E27FC236}">
                <a16:creationId xmlns:a16="http://schemas.microsoft.com/office/drawing/2014/main" id="{C462F3A2-D8DA-037D-D242-761C9CEFAEBD}"/>
              </a:ext>
            </a:extLst>
          </p:cNvPr>
          <p:cNvPicPr>
            <a:picLocks noChangeAspect="1"/>
          </p:cNvPicPr>
          <p:nvPr/>
        </p:nvPicPr>
        <p:blipFill rotWithShape="1">
          <a:blip r:embed="rId3"/>
          <a:srcRect t="12253"/>
          <a:stretch/>
        </p:blipFill>
        <p:spPr>
          <a:xfrm>
            <a:off x="627854" y="3664744"/>
            <a:ext cx="5395912" cy="1688306"/>
          </a:xfrm>
          <a:prstGeom prst="rect">
            <a:avLst/>
          </a:prstGeom>
          <a:ln>
            <a:solidFill>
              <a:schemeClr val="tx1"/>
            </a:solidFill>
          </a:ln>
        </p:spPr>
      </p:pic>
      <p:pic>
        <p:nvPicPr>
          <p:cNvPr id="8" name="图片 7">
            <a:extLst>
              <a:ext uri="{FF2B5EF4-FFF2-40B4-BE49-F238E27FC236}">
                <a16:creationId xmlns:a16="http://schemas.microsoft.com/office/drawing/2014/main" id="{96F3AC3A-DA06-128D-B086-06C6EB5AA5EC}"/>
              </a:ext>
            </a:extLst>
          </p:cNvPr>
          <p:cNvPicPr>
            <a:picLocks noChangeAspect="1"/>
          </p:cNvPicPr>
          <p:nvPr/>
        </p:nvPicPr>
        <p:blipFill>
          <a:blip r:embed="rId4"/>
          <a:stretch>
            <a:fillRect/>
          </a:stretch>
        </p:blipFill>
        <p:spPr>
          <a:xfrm>
            <a:off x="6189536" y="3682067"/>
            <a:ext cx="5395912" cy="1720987"/>
          </a:xfrm>
          <a:prstGeom prst="rect">
            <a:avLst/>
          </a:prstGeom>
          <a:ln>
            <a:solidFill>
              <a:schemeClr val="tx1"/>
            </a:solidFill>
          </a:ln>
        </p:spPr>
      </p:pic>
      <p:sp>
        <p:nvSpPr>
          <p:cNvPr id="9" name="文本框 8">
            <a:extLst>
              <a:ext uri="{FF2B5EF4-FFF2-40B4-BE49-F238E27FC236}">
                <a16:creationId xmlns:a16="http://schemas.microsoft.com/office/drawing/2014/main" id="{A94F78D4-AB10-0986-1D10-FAB6252D7B95}"/>
              </a:ext>
            </a:extLst>
          </p:cNvPr>
          <p:cNvSpPr txBox="1"/>
          <p:nvPr/>
        </p:nvSpPr>
        <p:spPr>
          <a:xfrm>
            <a:off x="2628900" y="5480414"/>
            <a:ext cx="1411477" cy="369332"/>
          </a:xfrm>
          <a:prstGeom prst="rect">
            <a:avLst/>
          </a:prstGeom>
          <a:noFill/>
        </p:spPr>
        <p:txBody>
          <a:bodyPr wrap="none" rtlCol="0">
            <a:spAutoFit/>
          </a:bodyPr>
          <a:lstStyle/>
          <a:p>
            <a:r>
              <a:rPr lang="en-US" altLang="zh-CN" dirty="0"/>
              <a:t>(a) MOUTAI</a:t>
            </a:r>
            <a:endParaRPr lang="zh-CN" altLang="en-US" dirty="0"/>
          </a:p>
        </p:txBody>
      </p:sp>
      <p:sp>
        <p:nvSpPr>
          <p:cNvPr id="10" name="文本框 9">
            <a:extLst>
              <a:ext uri="{FF2B5EF4-FFF2-40B4-BE49-F238E27FC236}">
                <a16:creationId xmlns:a16="http://schemas.microsoft.com/office/drawing/2014/main" id="{7D327D97-271B-C9B4-8FD9-EC06AA778ED4}"/>
              </a:ext>
            </a:extLst>
          </p:cNvPr>
          <p:cNvSpPr txBox="1"/>
          <p:nvPr/>
        </p:nvSpPr>
        <p:spPr>
          <a:xfrm>
            <a:off x="8165306" y="5496979"/>
            <a:ext cx="1915909" cy="369332"/>
          </a:xfrm>
          <a:prstGeom prst="rect">
            <a:avLst/>
          </a:prstGeom>
          <a:noFill/>
        </p:spPr>
        <p:txBody>
          <a:bodyPr wrap="none" rtlCol="0">
            <a:spAutoFit/>
          </a:bodyPr>
          <a:lstStyle/>
          <a:p>
            <a:r>
              <a:rPr lang="en-US" altLang="zh-CN" dirty="0"/>
              <a:t>(b) WULIANGYE</a:t>
            </a:r>
            <a:endParaRPr lang="zh-CN" altLang="en-US" dirty="0"/>
          </a:p>
        </p:txBody>
      </p:sp>
    </p:spTree>
    <p:extLst>
      <p:ext uri="{BB962C8B-B14F-4D97-AF65-F5344CB8AC3E}">
        <p14:creationId xmlns:p14="http://schemas.microsoft.com/office/powerpoint/2010/main" val="263133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pPr marL="285750" indent="-285750">
              <a:buFont typeface="Arial" panose="020B0604020202020204" pitchFamily="34" charset="0"/>
              <a:buChar char="•"/>
            </a:pPr>
            <a:r>
              <a:rPr lang="en-AU" dirty="0"/>
              <a:t>Employ knowledge graphs.</a:t>
            </a:r>
          </a:p>
          <a:p>
            <a:pPr marL="285750" indent="-285750">
              <a:buFont typeface="Arial" panose="020B0604020202020204" pitchFamily="34" charset="0"/>
              <a:buChar char="•"/>
            </a:pPr>
            <a:r>
              <a:rPr lang="en-AU" dirty="0"/>
              <a:t>Leverage graph learning for price movement prediction.</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Motivation: modeling company relations</a:t>
            </a:r>
          </a:p>
        </p:txBody>
      </p:sp>
      <p:pic>
        <p:nvPicPr>
          <p:cNvPr id="7" name="图片 6">
            <a:extLst>
              <a:ext uri="{FF2B5EF4-FFF2-40B4-BE49-F238E27FC236}">
                <a16:creationId xmlns:a16="http://schemas.microsoft.com/office/drawing/2014/main" id="{7413C5DB-98C0-94C1-AE27-51441F3C163F}"/>
              </a:ext>
            </a:extLst>
          </p:cNvPr>
          <p:cNvPicPr>
            <a:picLocks noChangeAspect="1"/>
          </p:cNvPicPr>
          <p:nvPr/>
        </p:nvPicPr>
        <p:blipFill>
          <a:blip r:embed="rId3"/>
          <a:stretch>
            <a:fillRect/>
          </a:stretch>
        </p:blipFill>
        <p:spPr>
          <a:xfrm>
            <a:off x="1350104" y="2590174"/>
            <a:ext cx="9298781" cy="3457151"/>
          </a:xfrm>
          <a:prstGeom prst="rect">
            <a:avLst/>
          </a:prstGeom>
        </p:spPr>
      </p:pic>
    </p:spTree>
    <p:extLst>
      <p:ext uri="{BB962C8B-B14F-4D97-AF65-F5344CB8AC3E}">
        <p14:creationId xmlns:p14="http://schemas.microsoft.com/office/powerpoint/2010/main" val="3035041369"/>
      </p:ext>
    </p:extLst>
  </p:cSld>
  <p:clrMapOvr>
    <a:masterClrMapping/>
  </p:clrMapOvr>
</p:sld>
</file>

<file path=ppt/theme/theme1.xml><?xml version="1.0" encoding="utf-8"?>
<a:theme xmlns:a="http://schemas.openxmlformats.org/drawingml/2006/main" name="Office 主题​​">
  <a:themeElements>
    <a:clrScheme name="211">
      <a:dk1>
        <a:srgbClr val="000000"/>
      </a:dk1>
      <a:lt1>
        <a:srgbClr val="FFFFFF"/>
      </a:lt1>
      <a:dk2>
        <a:srgbClr val="323232"/>
      </a:dk2>
      <a:lt2>
        <a:srgbClr val="B2B2B2"/>
      </a:lt2>
      <a:accent1>
        <a:srgbClr val="0F4BEB"/>
      </a:accent1>
      <a:accent2>
        <a:srgbClr val="FF2305"/>
      </a:accent2>
      <a:accent3>
        <a:srgbClr val="000000"/>
      </a:accent3>
      <a:accent4>
        <a:srgbClr val="FAF528"/>
      </a:accent4>
      <a:accent5>
        <a:srgbClr val="09D369"/>
      </a:accent5>
      <a:accent6>
        <a:srgbClr val="FF9600"/>
      </a:accent6>
      <a:hlink>
        <a:srgbClr val="00B7E0"/>
      </a:hlink>
      <a:folHlink>
        <a:srgbClr val="00B7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UTS Powerpoint template_16x9_C" id="{EA956CE0-7F49-FD41-9C98-C395F5454CD1}" vid="{8DF70025-42FC-C04B-AAEE-317C2426C9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KeyDocument xmlns="599cdadb-518c-4a4c-85ba-dbf7adc631b4">No</KeyDocument>
    <Document_x0020_Type xmlns="420b5d22-3341-4f60-b4d6-57d88f13fbf6">Agenda</Document_x0020_Type>
  </documentManagement>
</p:properties>
</file>

<file path=customXml/item2.xml><?xml version="1.0" encoding="utf-8"?>
<?mso-contentType ?>
<p:Policy xmlns:p="office.server.policy" id="" local="true">
  <p:Name>Document</p:Name>
  <p:Description/>
  <p:Statement/>
  <p:PolicyItems>
    <p:PolicyItem featureId="Microsoft.Office.RecordsManagement.PolicyFeatures.PolicyAudit" staticId="0x0101005F236411D1385A448DD499B680FE959C|937198175" UniqueId="5c3d33af-dfb0-4dc3-a677-e0ed37b5234a">
      <p:Name>Auditing</p:Name>
      <p:Description>Audits user actions on documents and list items to the Audit Log.</p:Description>
      <p:CustomData>
        <Audit>
          <View/>
        </Audit>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Document" ma:contentTypeID="0x0101005F236411D1385A448DD499B680FE959C" ma:contentTypeVersion="5" ma:contentTypeDescription="Create a new document." ma:contentTypeScope="" ma:versionID="356e63679b5ba21a5ed7203213ec0c9f">
  <xsd:schema xmlns:xsd="http://www.w3.org/2001/XMLSchema" xmlns:xs="http://www.w3.org/2001/XMLSchema" xmlns:p="http://schemas.microsoft.com/office/2006/metadata/properties" xmlns:ns1="http://schemas.microsoft.com/sharepoint/v3" xmlns:ns2="599cdadb-518c-4a4c-85ba-dbf7adc631b4" xmlns:ns3="420b5d22-3341-4f60-b4d6-57d88f13fbf6" targetNamespace="http://schemas.microsoft.com/office/2006/metadata/properties" ma:root="true" ma:fieldsID="ac2e0ee9ae3581c01341be6bc1f53829" ns1:_="" ns2:_="" ns3:_="">
    <xsd:import namespace="http://schemas.microsoft.com/sharepoint/v3"/>
    <xsd:import namespace="599cdadb-518c-4a4c-85ba-dbf7adc631b4"/>
    <xsd:import namespace="420b5d22-3341-4f60-b4d6-57d88f13fbf6"/>
    <xsd:element name="properties">
      <xsd:complexType>
        <xsd:sequence>
          <xsd:element name="documentManagement">
            <xsd:complexType>
              <xsd:all>
                <xsd:element ref="ns2:KeyDocument" minOccurs="0"/>
                <xsd:element ref="ns3:Document_x0020_Typ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9cdadb-518c-4a4c-85ba-dbf7adc631b4" elementFormDefault="qualified">
    <xsd:import namespace="http://schemas.microsoft.com/office/2006/documentManagement/types"/>
    <xsd:import namespace="http://schemas.microsoft.com/office/infopath/2007/PartnerControls"/>
    <xsd:element name="KeyDocument" ma:index="8" nillable="true" ma:displayName="KeyDocument" ma:default="No" ma:format="Dropdown" ma:internalName="KeyDocument">
      <xsd:simpleType>
        <xsd:restriction base="dms:Choice">
          <xsd:enumeration value="No"/>
          <xsd:enumeration value="Yes"/>
        </xsd:restriction>
      </xsd:simpleType>
    </xsd:element>
  </xsd:schema>
  <xsd:schema xmlns:xsd="http://www.w3.org/2001/XMLSchema" xmlns:xs="http://www.w3.org/2001/XMLSchema" xmlns:dms="http://schemas.microsoft.com/office/2006/documentManagement/types" xmlns:pc="http://schemas.microsoft.com/office/infopath/2007/PartnerControls" targetNamespace="420b5d22-3341-4f60-b4d6-57d88f13fbf6" elementFormDefault="qualified">
    <xsd:import namespace="http://schemas.microsoft.com/office/2006/documentManagement/types"/>
    <xsd:import namespace="http://schemas.microsoft.com/office/infopath/2007/PartnerControls"/>
    <xsd:element name="Document_x0020_Type" ma:index="9" nillable="true" ma:displayName="Document Type" ma:default="Agenda" ma:format="Dropdown" ma:internalName="Document_x0020_Type">
      <xsd:simpleType>
        <xsd:restriction base="dms:Choice">
          <xsd:enumeration value="Agenda"/>
          <xsd:enumeration value="Architecture"/>
          <xsd:enumeration value="Business Case"/>
          <xsd:enumeration value="Communication Plan"/>
          <xsd:enumeration value="Design"/>
          <xsd:enumeration value="Diagram"/>
          <xsd:enumeration value="EOI"/>
          <xsd:enumeration value="General"/>
          <xsd:enumeration value="Implementation"/>
          <xsd:enumeration value="Invoice"/>
          <xsd:enumeration value="Issues Log"/>
          <xsd:enumeration value="Minutes"/>
          <xsd:enumeration value="Other"/>
          <xsd:enumeration value="PND"/>
          <xsd:enumeration value="Policy"/>
          <xsd:enumeration value="Presentation"/>
          <xsd:enumeration value="Project Plan"/>
          <xsd:enumeration value="Purchase Order"/>
          <xsd:enumeration value="Requirements"/>
          <xsd:enumeration value="Risk Log"/>
          <xsd:enumeration value="Scoping"/>
          <xsd:enumeration value="Status Report"/>
          <xsd:enumeration value="Tender"/>
          <xsd:enumeration value="Terms of Reference"/>
          <xsd:enumeration value="Test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2E60EC-561B-45BE-A672-F0C492B390AC}">
  <ds:schemaRefs>
    <ds:schemaRef ds:uri="http://schemas.microsoft.com/office/2006/metadata/properties"/>
    <ds:schemaRef ds:uri="http://schemas.microsoft.com/office/infopath/2007/PartnerControls"/>
    <ds:schemaRef ds:uri="599cdadb-518c-4a4c-85ba-dbf7adc631b4"/>
    <ds:schemaRef ds:uri="420b5d22-3341-4f60-b4d6-57d88f13fbf6"/>
  </ds:schemaRefs>
</ds:datastoreItem>
</file>

<file path=customXml/itemProps2.xml><?xml version="1.0" encoding="utf-8"?>
<ds:datastoreItem xmlns:ds="http://schemas.openxmlformats.org/officeDocument/2006/customXml" ds:itemID="{45734168-935B-43E9-8E9B-A02430AEB71C}">
  <ds:schemaRefs>
    <ds:schemaRef ds:uri="office.server.policy"/>
  </ds:schemaRefs>
</ds:datastoreItem>
</file>

<file path=customXml/itemProps3.xml><?xml version="1.0" encoding="utf-8"?>
<ds:datastoreItem xmlns:ds="http://schemas.openxmlformats.org/officeDocument/2006/customXml" ds:itemID="{38DCEB34-3C0E-4E47-8FDE-5BCB0C9702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9cdadb-518c-4a4c-85ba-dbf7adc631b4"/>
    <ds:schemaRef ds:uri="420b5d22-3341-4f60-b4d6-57d88f13fb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1F0AC4F-98DE-4AE3-8441-0CB68757F9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2021 UTS Powerpoint template_16x9_C</Template>
  <TotalTime>993</TotalTime>
  <Words>3721</Words>
  <Application>Microsoft Office PowerPoint</Application>
  <PresentationFormat>宽屏</PresentationFormat>
  <Paragraphs>305</Paragraphs>
  <Slides>33</Slides>
  <Notes>31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33</vt:i4>
      </vt:variant>
    </vt:vector>
  </HeadingPairs>
  <TitlesOfParts>
    <vt:vector size="39" baseType="lpstr">
      <vt:lpstr>Eudoxussans</vt:lpstr>
      <vt:lpstr>等线</vt:lpstr>
      <vt:lpstr>Arial</vt:lpstr>
      <vt:lpstr>Calibri</vt:lpstr>
      <vt:lpstr>Helvetica</vt:lpstr>
      <vt:lpstr>Office 主题​​</vt:lpstr>
      <vt:lpstr>Temporal and Heterogeneous Graph Neural Network for Financial Time Series Prediction</vt:lpstr>
      <vt:lpstr>Content</vt:lpstr>
      <vt:lpstr>Content</vt:lpstr>
      <vt:lpstr>Background</vt:lpstr>
      <vt:lpstr>Background</vt:lpstr>
      <vt:lpstr>Background</vt:lpstr>
      <vt:lpstr>Background</vt:lpstr>
      <vt:lpstr>Background</vt:lpstr>
      <vt:lpstr>Background</vt:lpstr>
      <vt:lpstr>Background</vt:lpstr>
      <vt:lpstr>Background</vt:lpstr>
      <vt:lpstr>Background</vt:lpstr>
      <vt:lpstr>Background</vt:lpstr>
      <vt:lpstr>Content</vt:lpstr>
      <vt:lpstr>Method</vt:lpstr>
      <vt:lpstr>Method</vt:lpstr>
      <vt:lpstr>Method</vt:lpstr>
      <vt:lpstr>Method</vt:lpstr>
      <vt:lpstr>Content</vt:lpstr>
      <vt:lpstr>Experiments</vt:lpstr>
      <vt:lpstr>Experiments</vt:lpstr>
      <vt:lpstr>Experiments</vt:lpstr>
      <vt:lpstr>Experiments</vt:lpstr>
      <vt:lpstr>Experiments</vt:lpstr>
      <vt:lpstr>Experiments</vt:lpstr>
      <vt:lpstr>Experiments</vt:lpstr>
      <vt:lpstr>Experiments</vt:lpstr>
      <vt:lpstr>Experiments</vt:lpstr>
      <vt:lpstr>Experiments</vt:lpstr>
      <vt:lpstr>Content</vt:lpstr>
      <vt:lpstr>Conclusion</vt:lpstr>
      <vt:lpstr>Thank you!</vt:lpstr>
      <vt:lpstr>Temporal and Heterogeneous Graph Neural Network for Financial Time Series Prediction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Heading</dc:title>
  <dc:creator>向 声</dc:creator>
  <cp:lastModifiedBy>向 声</cp:lastModifiedBy>
  <cp:revision>11</cp:revision>
  <dcterms:created xsi:type="dcterms:W3CDTF">2022-05-11T07:04:29Z</dcterms:created>
  <dcterms:modified xsi:type="dcterms:W3CDTF">2022-10-20T14:40:21Z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4f0713-8a76-46fc-9033-3e1b6c45971d_Enabled">
    <vt:lpwstr>true</vt:lpwstr>
  </property>
  <property fmtid="{D5CDD505-2E9C-101B-9397-08002B2CF9AE}" pid="3" name="MSIP_Label_ba4f0713-8a76-46fc-9033-3e1b6c45971d_SetDate">
    <vt:lpwstr>2021-06-10T03:39:58Z</vt:lpwstr>
  </property>
  <property fmtid="{D5CDD505-2E9C-101B-9397-08002B2CF9AE}" pid="4" name="MSIP_Label_ba4f0713-8a76-46fc-9033-3e1b6c45971d_Method">
    <vt:lpwstr>Privileged</vt:lpwstr>
  </property>
  <property fmtid="{D5CDD505-2E9C-101B-9397-08002B2CF9AE}" pid="5" name="MSIP_Label_ba4f0713-8a76-46fc-9033-3e1b6c45971d_Name">
    <vt:lpwstr>UTS-Public</vt:lpwstr>
  </property>
  <property fmtid="{D5CDD505-2E9C-101B-9397-08002B2CF9AE}" pid="6" name="MSIP_Label_ba4f0713-8a76-46fc-9033-3e1b6c45971d_SiteId">
    <vt:lpwstr>e8911c26-cf9f-4a9c-878e-527807be8791</vt:lpwstr>
  </property>
  <property fmtid="{D5CDD505-2E9C-101B-9397-08002B2CF9AE}" pid="7" name="MSIP_Label_ba4f0713-8a76-46fc-9033-3e1b6c45971d_ActionId">
    <vt:lpwstr>6ab3b3b8-caa6-4a18-863c-f302df8f3726</vt:lpwstr>
  </property>
  <property fmtid="{D5CDD505-2E9C-101B-9397-08002B2CF9AE}" pid="8" name="MSIP_Label_ba4f0713-8a76-46fc-9033-3e1b6c45971d_ContentBits">
    <vt:lpwstr>0</vt:lpwstr>
  </property>
  <property fmtid="{D5CDD505-2E9C-101B-9397-08002B2CF9AE}" pid="9" name="ContentTypeId">
    <vt:lpwstr>0x0101005F236411D1385A448DD499B680FE959C</vt:lpwstr>
  </property>
</Properties>
</file>